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758" r:id="rId2"/>
    <p:sldId id="920" r:id="rId3"/>
    <p:sldId id="993" r:id="rId4"/>
    <p:sldId id="987" r:id="rId5"/>
    <p:sldId id="1000" r:id="rId6"/>
    <p:sldId id="994" r:id="rId7"/>
    <p:sldId id="996" r:id="rId8"/>
    <p:sldId id="1007" r:id="rId9"/>
    <p:sldId id="995" r:id="rId10"/>
    <p:sldId id="989" r:id="rId11"/>
    <p:sldId id="997" r:id="rId12"/>
    <p:sldId id="998" r:id="rId13"/>
    <p:sldId id="999" r:id="rId14"/>
    <p:sldId id="1002" r:id="rId15"/>
    <p:sldId id="1003" r:id="rId16"/>
    <p:sldId id="1004" r:id="rId17"/>
    <p:sldId id="991" r:id="rId18"/>
    <p:sldId id="1001" r:id="rId19"/>
    <p:sldId id="1006" r:id="rId20"/>
    <p:sldId id="1005" r:id="rId21"/>
    <p:sldId id="1008" r:id="rId22"/>
    <p:sldId id="1009" r:id="rId23"/>
    <p:sldId id="1010" r:id="rId24"/>
    <p:sldId id="1013" r:id="rId25"/>
    <p:sldId id="1011" r:id="rId26"/>
    <p:sldId id="1014" r:id="rId27"/>
    <p:sldId id="985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07" autoAdjust="0"/>
    <p:restoredTop sz="81305" autoAdjust="0"/>
  </p:normalViewPr>
  <p:slideViewPr>
    <p:cSldViewPr>
      <p:cViewPr>
        <p:scale>
          <a:sx n="75" d="100"/>
          <a:sy n="75" d="100"/>
        </p:scale>
        <p:origin x="-552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92BDD26A-EE59-4F46-A898-186256C87F12}" type="datetime1">
              <a:rPr lang="en-US"/>
              <a:pPr>
                <a:defRPr/>
              </a:pPr>
              <a:t>5/9/13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62ABC3CA-68E9-AF42-B41C-011313220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66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F23ABAA-03DE-BF43-8865-1791B0963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12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to Andrea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Kunder</a:t>
            </a:r>
            <a:r>
              <a:rPr lang="en-US" baseline="0" dirty="0" smtClean="0"/>
              <a:t> and Sean Points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Thanks to </a:t>
            </a:r>
            <a:r>
              <a:rPr lang="en-US" baseline="0" dirty="0" err="1" smtClean="0"/>
              <a:t>Ximena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Herreros</a:t>
            </a:r>
            <a:r>
              <a:rPr lang="en-US" baseline="0" dirty="0" smtClean="0"/>
              <a:t> and Leonor </a:t>
            </a:r>
            <a:r>
              <a:rPr lang="en-US" baseline="0" dirty="0" err="1" smtClean="0"/>
              <a:t>Opazo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3ABAA-03DE-BF43-8865-1791B0963EF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65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Arrived in 1997. Thanks to Malcolm Smith, Sidney Wolff and science</a:t>
            </a:r>
            <a:r>
              <a:rPr lang="en-US" baseline="0" dirty="0" smtClean="0"/>
              <a:t> staff who took a chance on me. Thanks to my family for coming down as well. It was an incredible experience for all of us.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CTIO is one of the great observatories of the world. For my part it is the greatest.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3ABAA-03DE-BF43-8865-1791B0963EF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05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Kinematic studies will help sort this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3ABAA-03DE-BF43-8865-1791B0963EF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67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red sources may be You-</a:t>
            </a:r>
            <a:r>
              <a:rPr lang="en-US" dirty="0" err="1" smtClean="0"/>
              <a:t>Hua’s</a:t>
            </a:r>
            <a:r>
              <a:rPr lang="en-US" dirty="0" smtClean="0"/>
              <a:t> YSO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23ABAA-03DE-BF43-8865-1791B0963EF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3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97426-510D-124C-8C1A-D1CA12EBD197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692F4-C5F3-0C48-AD38-EA4D518E4891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CC325-9326-0F45-8AD4-397CA1AA7A11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2BA19-909A-774B-B7B8-75F167A1E1D1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AE239-97A2-934E-99F1-3E3480E99CB5}" type="slidenum">
              <a:rPr lang="en-US"/>
              <a:pPr>
                <a:defRPr/>
              </a:pPr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76200"/>
            <a:ext cx="5562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30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1000" y="6400800"/>
            <a:ext cx="426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FFFFFF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F0D8E100-25E8-784B-B423-92F57F1B2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 descr="noaoLogo-COLOR.pdf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1" y="91440"/>
            <a:ext cx="1732767" cy="914400"/>
          </a:xfrm>
          <a:prstGeom prst="rect">
            <a:avLst/>
          </a:prstGeom>
          <a:effectLst>
            <a:glow rad="101600">
              <a:schemeClr val="bg1">
                <a:alpha val="75000"/>
              </a:schemeClr>
            </a:glo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03067" y="16933"/>
            <a:ext cx="1524000" cy="152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  <p:sldLayoutId id="2147483919" r:id="rId4"/>
    <p:sldLayoutId id="2147483920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emf"/><Relationship Id="rId5" Type="http://schemas.openxmlformats.org/officeDocument/2006/relationships/image" Target="../media/image6.jpe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DR-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467"/>
            <a:ext cx="9144000" cy="6858000"/>
          </a:xfrm>
          <a:prstGeom prst="rect">
            <a:avLst/>
          </a:prstGeom>
        </p:spPr>
      </p:pic>
      <p:pic>
        <p:nvPicPr>
          <p:cNvPr id="10" name="Picture 5" descr="CTIO-Pano2-2000.jpg"/>
          <p:cNvPicPr>
            <a:picLocks noChangeAspect="1"/>
          </p:cNvPicPr>
          <p:nvPr/>
        </p:nvPicPr>
        <p:blipFill>
          <a:blip r:embed="rId3" cstate="screen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381" y="1524000"/>
            <a:ext cx="8524019" cy="1828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981200" y="0"/>
            <a:ext cx="5029200" cy="14478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50 Years of Wide Field Studies</a:t>
            </a:r>
            <a:br>
              <a:rPr lang="en-US" sz="3600" dirty="0" smtClean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2BA19-909A-774B-B7B8-75F167A1E1D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7" name="Picture 16" descr="noaoLogo-COLOR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1" y="91440"/>
            <a:ext cx="1732767" cy="914400"/>
          </a:xfrm>
          <a:prstGeom prst="rect">
            <a:avLst/>
          </a:prstGeom>
          <a:effectLst>
            <a:glow rad="101600">
              <a:schemeClr val="bg1">
                <a:alpha val="75000"/>
              </a:schemeClr>
            </a:glow>
          </a:effectLst>
        </p:spPr>
      </p:pic>
      <p:pic>
        <p:nvPicPr>
          <p:cNvPr id="25" name="Picture 24" descr="soar-MOD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3505200"/>
            <a:ext cx="3048000" cy="2336158"/>
          </a:xfrm>
          <a:prstGeom prst="roundRect">
            <a:avLst/>
          </a:prstGeom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810000" y="3962400"/>
            <a:ext cx="1521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Robert Blum</a:t>
            </a:r>
            <a:endParaRPr lang="en-US" sz="1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0"/>
            <a:ext cx="1524000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Galactic Bulge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10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52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Galactic Bulge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xcellent talks on Bulge</a:t>
            </a:r>
          </a:p>
          <a:p>
            <a:pPr lvl="1"/>
            <a:r>
              <a:rPr lang="en-US" dirty="0" smtClean="0"/>
              <a:t>Modern work builds off of </a:t>
            </a:r>
            <a:r>
              <a:rPr lang="en-US" dirty="0" err="1" smtClean="0"/>
              <a:t>Whitford</a:t>
            </a:r>
            <a:r>
              <a:rPr lang="en-US" dirty="0" smtClean="0"/>
              <a:t>, </a:t>
            </a:r>
            <a:r>
              <a:rPr lang="en-US" dirty="0" err="1" smtClean="0"/>
              <a:t>Frogel</a:t>
            </a:r>
            <a:r>
              <a:rPr lang="en-US" dirty="0" smtClean="0"/>
              <a:t>, </a:t>
            </a:r>
            <a:r>
              <a:rPr lang="en-US" dirty="0" err="1" smtClean="0"/>
              <a:t>Terndrup</a:t>
            </a:r>
            <a:r>
              <a:rPr lang="en-US" dirty="0" smtClean="0"/>
              <a:t>, Rich, </a:t>
            </a:r>
            <a:r>
              <a:rPr lang="en-US" dirty="0" err="1" smtClean="0"/>
              <a:t>McWilliam</a:t>
            </a:r>
            <a:endParaRPr lang="en-US" dirty="0" smtClean="0"/>
          </a:p>
          <a:p>
            <a:pPr lvl="1"/>
            <a:r>
              <a:rPr lang="en-US" dirty="0" smtClean="0"/>
              <a:t>Rich+, BRAVA: Boxy/X bulge -&gt; classical bulge minimal, but radial </a:t>
            </a:r>
            <a:r>
              <a:rPr lang="en-US" dirty="0" err="1" smtClean="0"/>
              <a:t>metallicity</a:t>
            </a:r>
            <a:r>
              <a:rPr lang="en-US" dirty="0" smtClean="0"/>
              <a:t> gradients?</a:t>
            </a:r>
          </a:p>
          <a:p>
            <a:pPr lvl="1"/>
            <a:r>
              <a:rPr lang="en-US" dirty="0" err="1" smtClean="0"/>
              <a:t>Poleski</a:t>
            </a:r>
            <a:r>
              <a:rPr lang="en-US" dirty="0" smtClean="0"/>
              <a:t>, PM’s from Ogle, X kinematics</a:t>
            </a:r>
          </a:p>
          <a:p>
            <a:pPr lvl="1"/>
            <a:r>
              <a:rPr lang="en-US" dirty="0" smtClean="0"/>
              <a:t>Britt, Chandra survey and optical counter parts. Finding NS/BH and understanding what’s going on in the mass gap between the two.</a:t>
            </a:r>
          </a:p>
          <a:p>
            <a:pPr lvl="1"/>
            <a:r>
              <a:rPr lang="en-US" dirty="0" err="1" smtClean="0"/>
              <a:t>Kunder</a:t>
            </a:r>
            <a:r>
              <a:rPr lang="en-US" dirty="0" smtClean="0"/>
              <a:t>, split HB -&gt; Bulge Building Blocks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11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556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Galactic Bulge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076700" cy="4038600"/>
          </a:xfrm>
        </p:spPr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VVV!</a:t>
            </a:r>
            <a:r>
              <a:rPr lang="en-US" sz="2000" dirty="0" smtClean="0"/>
              <a:t> </a:t>
            </a:r>
            <a:r>
              <a:rPr lang="en-US" sz="2000" dirty="0" err="1" smtClean="0"/>
              <a:t>Minniti</a:t>
            </a:r>
            <a:r>
              <a:rPr lang="en-US" sz="2000" dirty="0" smtClean="0"/>
              <a:t>, </a:t>
            </a:r>
            <a:r>
              <a:rPr lang="en-US" sz="2000" dirty="0" err="1" smtClean="0"/>
              <a:t>Geisler</a:t>
            </a:r>
            <a:r>
              <a:rPr lang="en-US" sz="2000" dirty="0" smtClean="0"/>
              <a:t>, Cohen, </a:t>
            </a:r>
            <a:r>
              <a:rPr lang="en-US" sz="2000" dirty="0" err="1" smtClean="0"/>
              <a:t>Hempel</a:t>
            </a:r>
            <a:r>
              <a:rPr lang="en-US" sz="2000" dirty="0" smtClean="0"/>
              <a:t>, </a:t>
            </a:r>
            <a:r>
              <a:rPr lang="en-US" sz="2000" dirty="0" err="1" smtClean="0"/>
              <a:t>Dekany</a:t>
            </a:r>
            <a:r>
              <a:rPr lang="en-US" sz="2000" dirty="0" smtClean="0"/>
              <a:t>, Mauro, Alonso-</a:t>
            </a:r>
            <a:r>
              <a:rPr lang="en-US" sz="2000" dirty="0" err="1" smtClean="0"/>
              <a:t>García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Deep infrared five filter survey + variable star survey (Ks)</a:t>
            </a:r>
          </a:p>
          <a:p>
            <a:pPr lvl="1"/>
            <a:r>
              <a:rPr lang="en-US" sz="2000" dirty="0" smtClean="0"/>
              <a:t>New globular clusters!</a:t>
            </a:r>
          </a:p>
          <a:p>
            <a:pPr lvl="1"/>
            <a:r>
              <a:rPr lang="en-US" sz="2000" dirty="0" smtClean="0"/>
              <a:t>Age-</a:t>
            </a:r>
            <a:r>
              <a:rPr lang="en-US" sz="2000" dirty="0" err="1" smtClean="0"/>
              <a:t>metallicity</a:t>
            </a:r>
            <a:r>
              <a:rPr lang="en-US" sz="2000" dirty="0" smtClean="0"/>
              <a:t> relations</a:t>
            </a:r>
          </a:p>
          <a:p>
            <a:pPr lvl="1"/>
            <a:r>
              <a:rPr lang="en-US" sz="2000" dirty="0" smtClean="0"/>
              <a:t>Auto classification of LC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12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905000"/>
            <a:ext cx="40640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65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Galactic Bulge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7924800" cy="4953000"/>
          </a:xfrm>
        </p:spPr>
        <p:txBody>
          <a:bodyPr/>
          <a:lstStyle/>
          <a:p>
            <a:r>
              <a:rPr lang="en-US" dirty="0" err="1" smtClean="0"/>
              <a:t>Zoccali</a:t>
            </a:r>
            <a:r>
              <a:rPr lang="en-US" dirty="0" smtClean="0"/>
              <a:t> review, chemical enrichment</a:t>
            </a:r>
          </a:p>
          <a:p>
            <a:pPr lvl="1"/>
            <a:r>
              <a:rPr lang="en-US" dirty="0" smtClean="0"/>
              <a:t>Rich MDF holds up, continual improvement and now we can break into 5 components</a:t>
            </a:r>
          </a:p>
          <a:p>
            <a:pPr lvl="1"/>
            <a:r>
              <a:rPr lang="en-US" dirty="0" err="1" smtClean="0"/>
              <a:t>Bensby</a:t>
            </a:r>
            <a:r>
              <a:rPr lang="en-US" dirty="0" smtClean="0"/>
              <a:t> dwarfs are still a challenge: how can there be such a significant fraction of young stars?</a:t>
            </a:r>
          </a:p>
          <a:p>
            <a:pPr lvl="2"/>
            <a:r>
              <a:rPr lang="en-US" dirty="0" err="1" smtClean="0">
                <a:solidFill>
                  <a:srgbClr val="FFFF00"/>
                </a:solidFill>
              </a:rPr>
              <a:t>Nataf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argues biases in u lensing sample reduces number, but still significant. He abundance can play important role.</a:t>
            </a:r>
          </a:p>
          <a:p>
            <a:pPr lvl="2"/>
            <a:r>
              <a:rPr lang="en-US" dirty="0" err="1" smtClean="0">
                <a:solidFill>
                  <a:srgbClr val="FFFF00"/>
                </a:solidFill>
              </a:rPr>
              <a:t>Gennaro</a:t>
            </a:r>
            <a:r>
              <a:rPr lang="en-US" dirty="0" smtClean="0">
                <a:solidFill>
                  <a:srgbClr val="FFFF00"/>
                </a:solidFill>
              </a:rPr>
              <a:t> and Rich </a:t>
            </a:r>
            <a:r>
              <a:rPr lang="en-US" dirty="0" smtClean="0"/>
              <a:t>argue for essentially all old stars.</a:t>
            </a:r>
          </a:p>
          <a:p>
            <a:r>
              <a:rPr lang="en-US" dirty="0" err="1" smtClean="0"/>
              <a:t>Calamida</a:t>
            </a:r>
            <a:endParaRPr lang="en-US" dirty="0" smtClean="0"/>
          </a:p>
          <a:p>
            <a:pPr lvl="1"/>
            <a:r>
              <a:rPr lang="en-US" dirty="0" smtClean="0"/>
              <a:t>Cooling sequence WD in bulge</a:t>
            </a:r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13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80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Galactic Bulge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0"/>
            <a:ext cx="7467600" cy="4953000"/>
          </a:xfrm>
        </p:spPr>
        <p:txBody>
          <a:bodyPr/>
          <a:lstStyle/>
          <a:p>
            <a:r>
              <a:rPr lang="en-US" dirty="0" err="1" smtClean="0"/>
              <a:t>Gennaro</a:t>
            </a:r>
            <a:r>
              <a:rPr lang="en-US" dirty="0" smtClean="0"/>
              <a:t>, detailed SFH of Bulge  (Ogle29), HST Treasury. “No room for young stars” + IMF slope </a:t>
            </a:r>
            <a:r>
              <a:rPr lang="en-US" i="1" dirty="0" smtClean="0"/>
              <a:t>very shallow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14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514600"/>
            <a:ext cx="4572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81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Galactic Bulge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0"/>
            <a:ext cx="7467600" cy="4953000"/>
          </a:xfrm>
        </p:spPr>
        <p:txBody>
          <a:bodyPr/>
          <a:lstStyle/>
          <a:p>
            <a:r>
              <a:rPr lang="en-US" dirty="0" err="1" smtClean="0"/>
              <a:t>Ortwin</a:t>
            </a:r>
            <a:r>
              <a:rPr lang="en-US" dirty="0" smtClean="0"/>
              <a:t> Gerhard</a:t>
            </a:r>
          </a:p>
          <a:p>
            <a:pPr lvl="1"/>
            <a:r>
              <a:rPr lang="en-US" dirty="0" smtClean="0"/>
              <a:t>Secular evolution of bulge naturally results in boxy bulge -&gt; X structure</a:t>
            </a:r>
          </a:p>
          <a:p>
            <a:pPr lvl="1"/>
            <a:r>
              <a:rPr lang="en-US" dirty="0" smtClean="0"/>
              <a:t>Binding energy of stars at center of disk is large. Bar formation can move stars around, but not that much -&gt; gradient can still exist in bulge.</a:t>
            </a:r>
          </a:p>
          <a:p>
            <a:pPr lvl="1"/>
            <a:r>
              <a:rPr lang="en-US" dirty="0" smtClean="0"/>
              <a:t>Reproduces main aspect of VVV </a:t>
            </a:r>
            <a:r>
              <a:rPr lang="en-US" dirty="0" err="1" smtClean="0"/>
              <a:t>metallicity</a:t>
            </a:r>
            <a:r>
              <a:rPr lang="en-US" dirty="0" smtClean="0"/>
              <a:t> diagram.</a:t>
            </a:r>
          </a:p>
          <a:p>
            <a:pPr lvl="1"/>
            <a:r>
              <a:rPr lang="en-US" dirty="0" smtClean="0"/>
              <a:t>We now have everything in hand…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15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4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Galactic Bulge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0"/>
            <a:ext cx="7467600" cy="4953000"/>
          </a:xfrm>
        </p:spPr>
        <p:txBody>
          <a:bodyPr/>
          <a:lstStyle/>
          <a:p>
            <a:r>
              <a:rPr lang="en-US" dirty="0" smtClean="0"/>
              <a:t>Bono</a:t>
            </a:r>
          </a:p>
          <a:p>
            <a:pPr lvl="1"/>
            <a:r>
              <a:rPr lang="en-US" dirty="0" smtClean="0"/>
              <a:t>Galactic </a:t>
            </a:r>
            <a:r>
              <a:rPr lang="en-US" dirty="0" err="1" smtClean="0"/>
              <a:t>metallicity</a:t>
            </a:r>
            <a:r>
              <a:rPr lang="en-US" dirty="0" smtClean="0"/>
              <a:t> gradients don’t match up. </a:t>
            </a:r>
          </a:p>
          <a:p>
            <a:pPr lvl="1"/>
            <a:r>
              <a:rPr lang="en-US" dirty="0" smtClean="0"/>
              <a:t>Last major unsolved riddle or clue for MW formation?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16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2362200"/>
            <a:ext cx="56388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Untitled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343400"/>
            <a:ext cx="4419600" cy="21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3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Cosmology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17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64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Highlights</a:t>
            </a:r>
          </a:p>
          <a:p>
            <a:pPr lvl="1"/>
            <a:r>
              <a:rPr lang="en-US" dirty="0" smtClean="0"/>
              <a:t>Beers, MP stars -&gt; now seeing imprint of first generation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err="1" smtClean="0"/>
              <a:t>Sippel</a:t>
            </a:r>
            <a:r>
              <a:rPr lang="en-US" dirty="0" smtClean="0"/>
              <a:t>, size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metallicity</a:t>
            </a:r>
            <a:r>
              <a:rPr lang="en-US" dirty="0" smtClean="0"/>
              <a:t> in clusters through N body simulations</a:t>
            </a:r>
          </a:p>
          <a:p>
            <a:pPr lvl="1"/>
            <a:r>
              <a:rPr lang="en-US" dirty="0" err="1" smtClean="0"/>
              <a:t>Mould</a:t>
            </a:r>
            <a:r>
              <a:rPr lang="en-US" dirty="0" smtClean="0"/>
              <a:t>, Y band drops outs at z ~ 6 now with DECam!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18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724400"/>
            <a:ext cx="7696200" cy="1313096"/>
          </a:xfrm>
          <a:prstGeom prst="rect">
            <a:avLst/>
          </a:prstGeom>
        </p:spPr>
      </p:pic>
      <p:pic>
        <p:nvPicPr>
          <p:cNvPr id="6" name="Picture 5" descr="Untitled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17" y="1981200"/>
            <a:ext cx="2461683" cy="1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6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Cosmology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Hamuy</a:t>
            </a:r>
            <a:r>
              <a:rPr lang="en-US" dirty="0" smtClean="0"/>
              <a:t>, </a:t>
            </a:r>
            <a:r>
              <a:rPr lang="en-US" dirty="0" err="1" smtClean="0"/>
              <a:t>Calán</a:t>
            </a:r>
            <a:r>
              <a:rPr lang="en-US" dirty="0" smtClean="0"/>
              <a:t>/Tololo SN Survey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19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209800"/>
            <a:ext cx="3429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9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495800"/>
          </a:xfrm>
        </p:spPr>
        <p:txBody>
          <a:bodyPr/>
          <a:lstStyle/>
          <a:p>
            <a:r>
              <a:rPr lang="en-US" dirty="0" smtClean="0"/>
              <a:t>History</a:t>
            </a:r>
          </a:p>
          <a:p>
            <a:r>
              <a:rPr lang="en-US" dirty="0" smtClean="0"/>
              <a:t>The Galactic Bulge</a:t>
            </a:r>
          </a:p>
          <a:p>
            <a:r>
              <a:rPr lang="en-US" dirty="0" smtClean="0"/>
              <a:t>Cosmology</a:t>
            </a:r>
          </a:p>
          <a:p>
            <a:r>
              <a:rPr lang="en-US" dirty="0" smtClean="0"/>
              <a:t>Magellanic Clouds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2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4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Magellanic Clouds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Córdoba (</a:t>
            </a:r>
            <a:r>
              <a:rPr lang="en-US" dirty="0" err="1" smtClean="0"/>
              <a:t>Piatti</a:t>
            </a:r>
            <a:r>
              <a:rPr lang="en-US" dirty="0" smtClean="0"/>
              <a:t>, Palma, </a:t>
            </a:r>
            <a:r>
              <a:rPr lang="en-US" dirty="0" err="1" smtClean="0"/>
              <a:t>Parise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Clusters, AMR</a:t>
            </a:r>
          </a:p>
          <a:p>
            <a:pPr lvl="1"/>
            <a:r>
              <a:rPr lang="en-US" dirty="0" smtClean="0"/>
              <a:t>Age Gap?</a:t>
            </a:r>
          </a:p>
          <a:p>
            <a:r>
              <a:rPr lang="en-US" dirty="0" smtClean="0"/>
              <a:t>Olsen</a:t>
            </a:r>
          </a:p>
          <a:p>
            <a:pPr lvl="1"/>
            <a:r>
              <a:rPr lang="en-US" dirty="0" smtClean="0"/>
              <a:t>LMC – SMC interaction</a:t>
            </a:r>
          </a:p>
          <a:p>
            <a:pPr lvl="1"/>
            <a:r>
              <a:rPr lang="en-US" dirty="0" smtClean="0"/>
              <a:t>Evidence for collision, stripping of SMC stars-&gt;LMC</a:t>
            </a:r>
          </a:p>
          <a:p>
            <a:pPr lvl="1"/>
            <a:r>
              <a:rPr lang="en-US" dirty="0" smtClean="0"/>
              <a:t>Initiated recent star burst?</a:t>
            </a:r>
          </a:p>
          <a:p>
            <a:pPr lvl="1"/>
            <a:r>
              <a:rPr lang="en-US" dirty="0" smtClean="0"/>
              <a:t>Dynamical model consistent with </a:t>
            </a:r>
            <a:r>
              <a:rPr lang="en-US" dirty="0"/>
              <a:t>a</a:t>
            </a:r>
            <a:r>
              <a:rPr lang="en-US" dirty="0" smtClean="0"/>
              <a:t>ge gap?</a:t>
            </a:r>
          </a:p>
          <a:p>
            <a:r>
              <a:rPr lang="en-US" dirty="0" err="1" smtClean="0"/>
              <a:t>Moni</a:t>
            </a:r>
            <a:r>
              <a:rPr lang="en-US" dirty="0" smtClean="0"/>
              <a:t> </a:t>
            </a:r>
            <a:r>
              <a:rPr lang="en-US" dirty="0" err="1" smtClean="0"/>
              <a:t>Bidin</a:t>
            </a:r>
            <a:endParaRPr lang="en-US" dirty="0" smtClean="0"/>
          </a:p>
          <a:p>
            <a:pPr lvl="1"/>
            <a:r>
              <a:rPr lang="en-US" dirty="0" smtClean="0"/>
              <a:t>Young Stars in Leading Arm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20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4304630"/>
            <a:ext cx="2781300" cy="209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6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Magellanic Clouds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Surveys</a:t>
            </a:r>
          </a:p>
          <a:p>
            <a:pPr lvl="1"/>
            <a:r>
              <a:rPr lang="en-US" dirty="0" smtClean="0"/>
              <a:t>Ogle I-IV, </a:t>
            </a:r>
            <a:r>
              <a:rPr lang="en-US" dirty="0" err="1" smtClean="0"/>
              <a:t>Udalsky</a:t>
            </a:r>
            <a:r>
              <a:rPr lang="en-US" dirty="0" smtClean="0"/>
              <a:t>, u Lensing, </a:t>
            </a:r>
            <a:r>
              <a:rPr lang="en-US" dirty="0" err="1" smtClean="0"/>
              <a:t>exoplanets</a:t>
            </a:r>
            <a:r>
              <a:rPr lang="en-US" dirty="0" smtClean="0"/>
              <a:t>, TNOs …</a:t>
            </a:r>
          </a:p>
          <a:p>
            <a:pPr lvl="1"/>
            <a:r>
              <a:rPr lang="en-US" dirty="0" smtClean="0"/>
              <a:t>NIR Variables Survey, </a:t>
            </a:r>
            <a:r>
              <a:rPr lang="en-US" dirty="0" err="1" smtClean="0"/>
              <a:t>Matsunaga</a:t>
            </a:r>
            <a:r>
              <a:rPr lang="en-US" dirty="0" smtClean="0"/>
              <a:t>, IRSF/SIRIUS</a:t>
            </a:r>
          </a:p>
          <a:p>
            <a:pPr lvl="1"/>
            <a:r>
              <a:rPr lang="en-US" dirty="0" err="1" smtClean="0"/>
              <a:t>Inno</a:t>
            </a:r>
            <a:r>
              <a:rPr lang="en-US" dirty="0" smtClean="0"/>
              <a:t>: 3D models models using the Cepheid's </a:t>
            </a:r>
          </a:p>
          <a:p>
            <a:pPr lvl="1"/>
            <a:r>
              <a:rPr lang="en-US" dirty="0" smtClean="0"/>
              <a:t>Winkler: MCELS</a:t>
            </a:r>
          </a:p>
          <a:p>
            <a:pPr lvl="1"/>
            <a:r>
              <a:rPr lang="en-US" dirty="0" err="1" smtClean="0"/>
              <a:t>Aguayo</a:t>
            </a:r>
            <a:r>
              <a:rPr lang="en-US" dirty="0" smtClean="0"/>
              <a:t> (</a:t>
            </a:r>
            <a:r>
              <a:rPr lang="en-US" dirty="0" err="1" smtClean="0"/>
              <a:t>Martayan</a:t>
            </a:r>
            <a:r>
              <a:rPr lang="en-US" dirty="0" smtClean="0"/>
              <a:t>): Be star survey in the MC’s</a:t>
            </a:r>
          </a:p>
          <a:p>
            <a:pPr lvl="1"/>
            <a:r>
              <a:rPr lang="en-US" dirty="0" err="1" smtClean="0"/>
              <a:t>Vivas</a:t>
            </a:r>
            <a:r>
              <a:rPr lang="en-US" dirty="0" smtClean="0"/>
              <a:t>: Dwarf </a:t>
            </a:r>
            <a:r>
              <a:rPr lang="en-US" dirty="0" err="1" smtClean="0"/>
              <a:t>Cephids</a:t>
            </a:r>
            <a:r>
              <a:rPr lang="en-US" dirty="0" smtClean="0"/>
              <a:t> in </a:t>
            </a:r>
            <a:r>
              <a:rPr lang="en-US" dirty="0" err="1" smtClean="0"/>
              <a:t>Carinia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21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63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Magellanic Clouds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Rest, SN Light Echoes</a:t>
            </a:r>
          </a:p>
          <a:p>
            <a:pPr lvl="1"/>
            <a:r>
              <a:rPr lang="en-US" dirty="0" smtClean="0"/>
              <a:t>1987A: 3D view of explosion</a:t>
            </a:r>
          </a:p>
          <a:p>
            <a:pPr lvl="1"/>
            <a:r>
              <a:rPr lang="en-US" dirty="0" smtClean="0"/>
              <a:t>Eta Car, G supergiant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22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Untitled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667000"/>
            <a:ext cx="4876800" cy="33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69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Magellanic Clouds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You-</a:t>
            </a:r>
            <a:r>
              <a:rPr lang="en-US" dirty="0" err="1" smtClean="0"/>
              <a:t>Hua</a:t>
            </a:r>
            <a:r>
              <a:rPr lang="en-US" dirty="0" smtClean="0"/>
              <a:t>, YSOs</a:t>
            </a:r>
          </a:p>
          <a:p>
            <a:pPr lvl="1"/>
            <a:r>
              <a:rPr lang="en-US" dirty="0" smtClean="0"/>
              <a:t>Thanks for calibrating the SAGE models! (obviously context is important)</a:t>
            </a:r>
          </a:p>
          <a:p>
            <a:pPr lvl="1"/>
            <a:r>
              <a:rPr lang="en-US" dirty="0" smtClean="0"/>
              <a:t>Global Gravitational </a:t>
            </a:r>
            <a:r>
              <a:rPr lang="en-US" dirty="0" err="1" smtClean="0"/>
              <a:t>instatbilities</a:t>
            </a:r>
            <a:endParaRPr lang="en-US" dirty="0" smtClean="0"/>
          </a:p>
          <a:p>
            <a:pPr lvl="1"/>
            <a:r>
              <a:rPr lang="en-US" dirty="0" smtClean="0"/>
              <a:t>Triggered SF </a:t>
            </a:r>
          </a:p>
          <a:p>
            <a:r>
              <a:rPr lang="en-US" dirty="0" smtClean="0"/>
              <a:t>Selman (aka </a:t>
            </a:r>
            <a:r>
              <a:rPr lang="en-US" dirty="0" err="1" smtClean="0"/>
              <a:t>Melnick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Lots of new information in R136 challenging our “proven” models</a:t>
            </a:r>
          </a:p>
          <a:p>
            <a:pPr lvl="1"/>
            <a:r>
              <a:rPr lang="en-US" dirty="0" smtClean="0"/>
              <a:t>New technologies -&gt; MAD and </a:t>
            </a:r>
            <a:r>
              <a:rPr lang="en-US" dirty="0" err="1" smtClean="0"/>
              <a:t>GeMs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23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22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Magellanic Clouds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24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r136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5928" y="0"/>
            <a:ext cx="7067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55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Magellanic Clouds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Drout</a:t>
            </a:r>
            <a:endParaRPr lang="en-US" dirty="0" smtClean="0"/>
          </a:p>
          <a:p>
            <a:pPr lvl="1"/>
            <a:r>
              <a:rPr lang="en-US" dirty="0" smtClean="0"/>
              <a:t>Beautiful review of </a:t>
            </a:r>
            <a:r>
              <a:rPr lang="en-US" dirty="0"/>
              <a:t>m</a:t>
            </a:r>
            <a:r>
              <a:rPr lang="en-US" dirty="0" smtClean="0"/>
              <a:t>assive star evolution and testing, improving models through large data sets</a:t>
            </a:r>
          </a:p>
          <a:p>
            <a:pPr lvl="1"/>
            <a:r>
              <a:rPr lang="en-US" dirty="0" smtClean="0"/>
              <a:t>Work by Massey and collaborators very important in understanding YSG, RSG, LBVs</a:t>
            </a:r>
          </a:p>
          <a:p>
            <a:pPr lvl="1"/>
            <a:r>
              <a:rPr lang="en-US" dirty="0" smtClean="0"/>
              <a:t>Important connections to SN studies</a:t>
            </a:r>
          </a:p>
          <a:p>
            <a:pPr lvl="1"/>
            <a:r>
              <a:rPr lang="en-US" dirty="0" smtClean="0"/>
              <a:t>Still work to do (WC/WN, SN impostors)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25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2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Magellanic Clouds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Saha</a:t>
            </a:r>
            <a:endParaRPr lang="en-US" dirty="0" smtClean="0"/>
          </a:p>
          <a:p>
            <a:pPr lvl="1"/>
            <a:r>
              <a:rPr lang="en-US" dirty="0" smtClean="0"/>
              <a:t>Smooth structure to large distances, extended disk  detected at 12 scale lengths</a:t>
            </a:r>
          </a:p>
          <a:p>
            <a:pPr lvl="1"/>
            <a:r>
              <a:rPr lang="en-US" dirty="0" smtClean="0"/>
              <a:t>Halos not ruled out</a:t>
            </a:r>
          </a:p>
          <a:p>
            <a:pPr lvl="1"/>
            <a:r>
              <a:rPr lang="en-US" dirty="0" smtClean="0"/>
              <a:t>Old stellar disk a puzzle</a:t>
            </a:r>
          </a:p>
          <a:p>
            <a:pPr lvl="1"/>
            <a:r>
              <a:rPr lang="en-US" dirty="0" smtClean="0"/>
              <a:t>Now testing detailed SMC-LMC dynamical models, even more to come with DECam.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26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LMC-exponential dis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352800"/>
            <a:ext cx="434067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 Next 50 Years Start Now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495800"/>
          </a:xfrm>
        </p:spPr>
        <p:txBody>
          <a:bodyPr/>
          <a:lstStyle/>
          <a:p>
            <a:r>
              <a:rPr lang="en-US" dirty="0" smtClean="0"/>
              <a:t>Chris Smith</a:t>
            </a:r>
          </a:p>
          <a:p>
            <a:pPr lvl="1"/>
            <a:r>
              <a:rPr lang="en-US" dirty="0" smtClean="0"/>
              <a:t>DECam</a:t>
            </a:r>
          </a:p>
          <a:p>
            <a:pPr lvl="1"/>
            <a:r>
              <a:rPr lang="en-US" dirty="0" smtClean="0"/>
              <a:t>LSST Era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27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PDR-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200" y="2743200"/>
            <a:ext cx="3556000" cy="2667000"/>
          </a:xfrm>
          <a:prstGeom prst="rect">
            <a:avLst/>
          </a:prstGeom>
        </p:spPr>
      </p:pic>
      <p:pic>
        <p:nvPicPr>
          <p:cNvPr id="7" name="Picture 6" descr="decamDedicatio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743200"/>
            <a:ext cx="3912219" cy="266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1779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3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 descr="P50552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1640"/>
            <a:ext cx="9144000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16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4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inch60_36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543800" cy="493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64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Vivas</a:t>
            </a:r>
            <a:r>
              <a:rPr lang="en-US" dirty="0" smtClean="0"/>
              <a:t>, </a:t>
            </a:r>
            <a:r>
              <a:rPr lang="en-US" dirty="0" err="1" smtClean="0"/>
              <a:t>Jurgen</a:t>
            </a:r>
            <a:r>
              <a:rPr lang="en-US" dirty="0" smtClean="0"/>
              <a:t> Stock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Site survey results from Chile outreach to UC (F. </a:t>
            </a:r>
            <a:r>
              <a:rPr lang="en-US" sz="2000" dirty="0" err="1" smtClean="0"/>
              <a:t>Rutulant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Stock truly enjoys this  “work” (Blum site testing in northern Chile). “The most beautiful time of my life.”</a:t>
            </a:r>
          </a:p>
          <a:p>
            <a:r>
              <a:rPr lang="en-US" sz="2000" dirty="0" smtClean="0"/>
              <a:t>Emphasizes critical assistance from the locals (Don Fidel).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5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905000"/>
            <a:ext cx="23749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80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Hesser</a:t>
            </a:r>
            <a:r>
              <a:rPr lang="en-US" dirty="0" smtClean="0"/>
              <a:t>, Blanco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Humanity</a:t>
            </a:r>
          </a:p>
          <a:p>
            <a:r>
              <a:rPr lang="en-US" dirty="0" smtClean="0"/>
              <a:t>Family</a:t>
            </a:r>
          </a:p>
          <a:p>
            <a:r>
              <a:rPr lang="en-US" dirty="0" smtClean="0"/>
              <a:t>Vision </a:t>
            </a:r>
            <a:r>
              <a:rPr lang="en-US" dirty="0" smtClean="0">
                <a:solidFill>
                  <a:srgbClr val="FFFF00"/>
                </a:solidFill>
              </a:rPr>
              <a:t>for all staff</a:t>
            </a:r>
          </a:p>
          <a:p>
            <a:pPr lvl="1"/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Dedication to visitors</a:t>
            </a:r>
          </a:p>
          <a:p>
            <a:pPr lvl="1"/>
            <a:r>
              <a:rPr lang="en-US" dirty="0" smtClean="0"/>
              <a:t>Develop instruments</a:t>
            </a:r>
          </a:p>
          <a:p>
            <a:r>
              <a:rPr lang="en-US" dirty="0" smtClean="0"/>
              <a:t>“Victor didn’t want us to change light bulbs”</a:t>
            </a:r>
          </a:p>
          <a:p>
            <a:pPr marL="57150" indent="0">
              <a:buNone/>
            </a:pPr>
            <a:r>
              <a:rPr lang="en-US" dirty="0"/>
              <a:t> </a:t>
            </a:r>
            <a:r>
              <a:rPr lang="en-US" dirty="0" smtClean="0"/>
              <a:t> 	- Bruce Atwood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6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 descr="victor_blan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62000"/>
            <a:ext cx="3810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14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CCDs, Walker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Tololo was a leader in CCD development</a:t>
            </a:r>
          </a:p>
          <a:p>
            <a:r>
              <a:rPr lang="en-US" sz="2000" dirty="0" smtClean="0"/>
              <a:t>This is an example of Victor’s vision (service, development, science) -&gt; drive field forward</a:t>
            </a:r>
          </a:p>
          <a:p>
            <a:r>
              <a:rPr lang="en-US" sz="2000" dirty="0" smtClean="0"/>
              <a:t>IRAF played important role</a:t>
            </a:r>
          </a:p>
          <a:p>
            <a:r>
              <a:rPr lang="en-US" sz="2000" dirty="0" smtClean="0"/>
              <a:t>New ways to contribute: DECam, Monsoon</a:t>
            </a:r>
          </a:p>
          <a:p>
            <a:r>
              <a:rPr lang="en-US" sz="2000" dirty="0" smtClean="0"/>
              <a:t>IR Detectors/controllers too.  ISPI.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DECam72Chi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828800"/>
            <a:ext cx="4460452" cy="334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93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Seitzer</a:t>
            </a:r>
            <a:r>
              <a:rPr lang="en-US" dirty="0" smtClean="0"/>
              <a:t>, </a:t>
            </a:r>
            <a:r>
              <a:rPr lang="en-US" dirty="0" err="1" smtClean="0"/>
              <a:t>Osmer</a:t>
            </a:r>
            <a:r>
              <a:rPr lang="en-US" dirty="0" smtClean="0"/>
              <a:t>, M. Smith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Context was rapid scientific advancement</a:t>
            </a:r>
          </a:p>
          <a:p>
            <a:r>
              <a:rPr lang="en-US" dirty="0" smtClean="0"/>
              <a:t>On the bleeding edge with new electronic detectors</a:t>
            </a:r>
          </a:p>
          <a:p>
            <a:r>
              <a:rPr lang="en-US" dirty="0" smtClean="0"/>
              <a:t>Our budget has been going down since the 80’s!</a:t>
            </a:r>
          </a:p>
          <a:p>
            <a:r>
              <a:rPr lang="en-US" dirty="0" smtClean="0"/>
              <a:t>First divestiture in 2000!</a:t>
            </a:r>
          </a:p>
          <a:p>
            <a:r>
              <a:rPr lang="en-US" dirty="0" smtClean="0"/>
              <a:t>Revitalization through Pachón (Gemini, SOAR, Brazil)</a:t>
            </a:r>
          </a:p>
          <a:p>
            <a:r>
              <a:rPr lang="en-US" dirty="0" smtClean="0"/>
              <a:t>Change is good!</a:t>
            </a:r>
          </a:p>
          <a:p>
            <a:r>
              <a:rPr lang="en-US" dirty="0" smtClean="0"/>
              <a:t>EPO: </a:t>
            </a:r>
            <a:r>
              <a:rPr lang="en-US" dirty="0" err="1" smtClean="0"/>
              <a:t>Mamalluca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lvl="1"/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8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8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Why CTIO is Great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Grand confluence of nature (climate), southern sky (MC’s and Galactic bulge), and people.</a:t>
            </a:r>
          </a:p>
          <a:p>
            <a:r>
              <a:rPr lang="en-US" sz="1800" dirty="0" smtClean="0"/>
              <a:t>Those who came/come after owe a huge debt of gratitude (</a:t>
            </a:r>
            <a:r>
              <a:rPr lang="en-US" sz="1800" dirty="0" smtClean="0">
                <a:solidFill>
                  <a:srgbClr val="FFFF00"/>
                </a:solidFill>
              </a:rPr>
              <a:t>we can date our time by the vehicles on the mountain: </a:t>
            </a:r>
            <a:r>
              <a:rPr lang="en-US" sz="1800" dirty="0" err="1" smtClean="0">
                <a:solidFill>
                  <a:srgbClr val="FFFF00"/>
                </a:solidFill>
              </a:rPr>
              <a:t>Hesser</a:t>
            </a:r>
            <a:r>
              <a:rPr lang="en-US" sz="1800" dirty="0" smtClean="0">
                <a:solidFill>
                  <a:srgbClr val="FFFF00"/>
                </a:solidFill>
              </a:rPr>
              <a:t> golf carts, You-</a:t>
            </a:r>
            <a:r>
              <a:rPr lang="en-US" sz="1800" dirty="0" err="1" smtClean="0">
                <a:solidFill>
                  <a:srgbClr val="FFFF00"/>
                </a:solidFill>
              </a:rPr>
              <a:t>Hua</a:t>
            </a:r>
            <a:r>
              <a:rPr lang="en-US" sz="1800" dirty="0" smtClean="0">
                <a:solidFill>
                  <a:srgbClr val="FFFF00"/>
                </a:solidFill>
              </a:rPr>
              <a:t>, </a:t>
            </a:r>
            <a:r>
              <a:rPr lang="en-US" sz="1800" dirty="0" err="1" smtClean="0">
                <a:solidFill>
                  <a:srgbClr val="FFFF00"/>
                </a:solidFill>
              </a:rPr>
              <a:t>Abi</a:t>
            </a:r>
            <a:r>
              <a:rPr lang="en-US" sz="1800" dirty="0" smtClean="0">
                <a:solidFill>
                  <a:srgbClr val="FFFF00"/>
                </a:solidFill>
              </a:rPr>
              <a:t> VW’s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Chilean staff are the glue that hold it all together  (we have dedicated our lives to astronomy, they have too. And to something bigger in some ways: CTIO).</a:t>
            </a:r>
          </a:p>
          <a:p>
            <a:r>
              <a:rPr lang="en-US" sz="1800" dirty="0" smtClean="0"/>
              <a:t>All the work is its own reward, we are the fortunate ones.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pPr lvl="1"/>
            <a:endParaRPr lang="en-US" sz="1800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mtClean="0"/>
              <a:t>50 years of Wide Field Studies, La Serena, 5/2013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692F4-C5F3-0C48-AD38-EA4D518E4891}" type="slidenum">
              <a:rPr lang="en-US" smtClean="0"/>
              <a:pPr>
                <a:defRPr/>
              </a:pPr>
              <a:t>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IMG_15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38200"/>
            <a:ext cx="424031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35376"/>
      </p:ext>
    </p:extLst>
  </p:cSld>
  <p:clrMapOvr>
    <a:masterClrMapping/>
  </p:clrMapOvr>
</p:sld>
</file>

<file path=ppt/theme/theme1.xml><?xml version="1.0" encoding="utf-8"?>
<a:theme xmlns:a="http://schemas.openxmlformats.org/drawingml/2006/main" name="NOAO_open_house">
  <a:themeElements>
    <a:clrScheme name="NOAO_open_hous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AO_open_hous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NOAO_open_hous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O_open_hous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O_open_hous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O_open_hous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O_open_hous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O_open_hous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O_open_hous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O_open_hous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O_open_hous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O_open_hous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O_open_hous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O_open_hous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34870</TotalTime>
  <Words>1435</Words>
  <Application>Microsoft Macintosh PowerPoint</Application>
  <PresentationFormat>On-screen Show (4:3)</PresentationFormat>
  <Paragraphs>214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NOAO_open_house</vt:lpstr>
      <vt:lpstr>50 Years of Wide Field Studies </vt:lpstr>
      <vt:lpstr>Outline</vt:lpstr>
      <vt:lpstr>Preliminaries</vt:lpstr>
      <vt:lpstr>History</vt:lpstr>
      <vt:lpstr>Vivas, Jurgen Stock</vt:lpstr>
      <vt:lpstr>Hesser, Blanco</vt:lpstr>
      <vt:lpstr>CCDs, Walker</vt:lpstr>
      <vt:lpstr>Seitzer, Osmer, M. Smith</vt:lpstr>
      <vt:lpstr>Why CTIO is Great</vt:lpstr>
      <vt:lpstr>The Galactic Bulge</vt:lpstr>
      <vt:lpstr>The Galactic Bulge</vt:lpstr>
      <vt:lpstr>The Galactic Bulge</vt:lpstr>
      <vt:lpstr>The Galactic Bulge</vt:lpstr>
      <vt:lpstr>The Galactic Bulge</vt:lpstr>
      <vt:lpstr>The Galactic Bulge</vt:lpstr>
      <vt:lpstr>The Galactic Bulge</vt:lpstr>
      <vt:lpstr>Cosmology</vt:lpstr>
      <vt:lpstr>Cosmology</vt:lpstr>
      <vt:lpstr>Cosmology</vt:lpstr>
      <vt:lpstr>The Magellanic Clouds</vt:lpstr>
      <vt:lpstr>The Magellanic Clouds</vt:lpstr>
      <vt:lpstr>The Magellanic Clouds</vt:lpstr>
      <vt:lpstr>The Magellanic Clouds</vt:lpstr>
      <vt:lpstr>The Magellanic Clouds</vt:lpstr>
      <vt:lpstr>The Magellanic Clouds</vt:lpstr>
      <vt:lpstr>The Magellanic Clouds</vt:lpstr>
      <vt:lpstr>The  Next 50 Years Start Now</vt:lpstr>
    </vt:vector>
  </TitlesOfParts>
  <Manager/>
  <Company>AURA/NOAO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NOAO: Challenges and Opportunities</dc:title>
  <dc:subject/>
  <dc:creator>David Silva</dc:creator>
  <cp:keywords/>
  <dc:description/>
  <cp:lastModifiedBy>Robert Blum</cp:lastModifiedBy>
  <cp:revision>877</cp:revision>
  <cp:lastPrinted>2013-01-07T14:45:15Z</cp:lastPrinted>
  <dcterms:created xsi:type="dcterms:W3CDTF">2011-10-03T22:11:36Z</dcterms:created>
  <dcterms:modified xsi:type="dcterms:W3CDTF">2013-05-09T21:08:05Z</dcterms:modified>
  <cp:category/>
</cp:coreProperties>
</file>