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32"/>
  </p:notesMasterIdLst>
  <p:sldIdLst>
    <p:sldId id="256" r:id="rId2"/>
    <p:sldId id="282" r:id="rId3"/>
    <p:sldId id="257" r:id="rId4"/>
    <p:sldId id="283" r:id="rId5"/>
    <p:sldId id="259" r:id="rId6"/>
    <p:sldId id="260" r:id="rId7"/>
    <p:sldId id="261" r:id="rId8"/>
    <p:sldId id="262" r:id="rId9"/>
    <p:sldId id="263" r:id="rId10"/>
    <p:sldId id="264" r:id="rId11"/>
    <p:sldId id="265" r:id="rId12"/>
    <p:sldId id="268" r:id="rId13"/>
    <p:sldId id="266" r:id="rId14"/>
    <p:sldId id="267" r:id="rId15"/>
    <p:sldId id="270" r:id="rId16"/>
    <p:sldId id="269" r:id="rId17"/>
    <p:sldId id="271" r:id="rId18"/>
    <p:sldId id="284" r:id="rId19"/>
    <p:sldId id="272" r:id="rId20"/>
    <p:sldId id="273" r:id="rId21"/>
    <p:sldId id="285" r:id="rId22"/>
    <p:sldId id="286" r:id="rId23"/>
    <p:sldId id="274" r:id="rId24"/>
    <p:sldId id="275" r:id="rId25"/>
    <p:sldId id="276" r:id="rId26"/>
    <p:sldId id="280" r:id="rId27"/>
    <p:sldId id="278" r:id="rId28"/>
    <p:sldId id="277" r:id="rId29"/>
    <p:sldId id="279" r:id="rId30"/>
    <p:sldId id="287"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30" d="100"/>
          <a:sy n="130" d="100"/>
        </p:scale>
        <p:origin x="-85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8534EB-FE3E-7649-9B61-382C2E61FB2E}" type="datetimeFigureOut">
              <a:rPr lang="en-US" smtClean="0"/>
              <a:t>5/22/13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894D62-7DEA-2544-85B3-78C57893B102}" type="slidenum">
              <a:rPr lang="en-US" smtClean="0"/>
              <a:t>‹#›</a:t>
            </a:fld>
            <a:endParaRPr lang="en-US"/>
          </a:p>
        </p:txBody>
      </p:sp>
    </p:spTree>
    <p:extLst>
      <p:ext uri="{BB962C8B-B14F-4D97-AF65-F5344CB8AC3E}">
        <p14:creationId xmlns:p14="http://schemas.microsoft.com/office/powerpoint/2010/main" val="337818978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FD16C5-5C31-9C4F-90C1-006A5B21B853}" type="slidenum">
              <a:rPr lang="en-US"/>
              <a:pPr/>
              <a:t>3</a:t>
            </a:fld>
            <a:endParaRPr lang="en-US"/>
          </a:p>
        </p:txBody>
      </p:sp>
      <p:sp>
        <p:nvSpPr>
          <p:cNvPr id="583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8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2F21AD-10D6-8B42-9F29-0F3E8432C3A4}" type="slidenum">
              <a:rPr lang="en-US"/>
              <a:pPr/>
              <a:t>23</a:t>
            </a:fld>
            <a:endParaRPr lang="en-US"/>
          </a:p>
        </p:txBody>
      </p:sp>
      <p:sp>
        <p:nvSpPr>
          <p:cNvPr id="27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76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p:spPr>
        <p:txBody>
          <a:bodyPr/>
          <a:lstStyle/>
          <a:p>
            <a:fld id="{0E78A471-D789-41F3-8A64-F8CE717DD838}" type="slidenum">
              <a:rPr lang="en-GB"/>
              <a:t>24</a:t>
            </a:fld>
            <a:endParaRPr lang="en-GB"/>
          </a:p>
        </p:txBody>
      </p:sp>
      <p:sp>
        <p:nvSpPr>
          <p:cNvPr id="4099" name="Rectangle 1"/>
          <p:cNvSpPr txBox="1">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ln>
        </p:spPr>
      </p:sp>
      <p:sp>
        <p:nvSpPr>
          <p:cNvPr id="4100" name="Text Box 2"/>
          <p:cNvSpPr txBox="1">
            <a:spLocks noGrp="1" noChangeArrowheads="1"/>
          </p:cNvSpPr>
          <p:nvPr>
            <p:ph type="body" idx="1"/>
          </p:nvPr>
        </p:nvSpPr>
        <p:spPr>
          <a:xfrm>
            <a:off x="685512" y="4343230"/>
            <a:ext cx="5486976" cy="4115139"/>
          </a:xfrm>
          <a:noFill/>
          <a:ln/>
        </p:spPr>
        <p:txBody>
          <a:bodyPr tIns="9279"/>
          <a:lstStyle/>
          <a:p>
            <a:pPr algn="just">
              <a:lnSpc>
                <a:spcPct val="93000"/>
              </a:lnSpc>
              <a:spcBef>
                <a:spcPct val="0"/>
              </a:spcBef>
              <a:tabLst>
                <a:tab pos="634643" algn="l"/>
                <a:tab pos="1269286" algn="l"/>
                <a:tab pos="1903929" algn="l"/>
                <a:tab pos="2538573" algn="l"/>
                <a:tab pos="3173216" algn="l"/>
                <a:tab pos="3807859" algn="l"/>
                <a:tab pos="4442502" algn="l"/>
                <a:tab pos="5077145" algn="l"/>
              </a:tabLst>
            </a:pPr>
            <a:endParaRPr lang="en-GB" smtClean="0">
              <a:latin typeface="Arial" charset="0"/>
              <a:ea typeface="DejaVu Sans" charset="0"/>
              <a:cs typeface="DejaVu Sans" charset="0"/>
            </a:endParaRPr>
          </a:p>
          <a:p>
            <a:pPr algn="just">
              <a:lnSpc>
                <a:spcPct val="93000"/>
              </a:lnSpc>
              <a:spcBef>
                <a:spcPct val="0"/>
              </a:spcBef>
              <a:tabLst>
                <a:tab pos="634643" algn="l"/>
                <a:tab pos="1269286" algn="l"/>
                <a:tab pos="1903929" algn="l"/>
                <a:tab pos="2538573" algn="l"/>
                <a:tab pos="3173216" algn="l"/>
                <a:tab pos="3807859" algn="l"/>
                <a:tab pos="4442502" algn="l"/>
                <a:tab pos="5077145" algn="l"/>
              </a:tabLst>
            </a:pPr>
            <a:endParaRPr lang="en-GB" smtClean="0">
              <a:latin typeface="Arial" charset="0"/>
              <a:ea typeface="DejaVu Sans" charset="0"/>
              <a:cs typeface="DejaVu Sans" charset="0"/>
            </a:endParaRPr>
          </a:p>
          <a:p>
            <a:pPr algn="just">
              <a:lnSpc>
                <a:spcPct val="93000"/>
              </a:lnSpc>
              <a:spcBef>
                <a:spcPct val="0"/>
              </a:spcBef>
              <a:tabLst>
                <a:tab pos="634643" algn="l"/>
                <a:tab pos="1269286" algn="l"/>
                <a:tab pos="1903929" algn="l"/>
                <a:tab pos="2538573" algn="l"/>
                <a:tab pos="3173216" algn="l"/>
                <a:tab pos="3807859" algn="l"/>
                <a:tab pos="4442502" algn="l"/>
                <a:tab pos="5077145" algn="l"/>
              </a:tabLst>
            </a:pPr>
            <a:endParaRPr lang="en-GB" smtClean="0">
              <a:latin typeface="Arial" charset="0"/>
              <a:ea typeface="DejaVu Sans" charset="0"/>
              <a:cs typeface="DejaVu Sans" charset="0"/>
            </a:endParaRPr>
          </a:p>
          <a:p>
            <a:pPr algn="just">
              <a:lnSpc>
                <a:spcPct val="93000"/>
              </a:lnSpc>
              <a:spcBef>
                <a:spcPct val="0"/>
              </a:spcBef>
              <a:tabLst>
                <a:tab pos="634643" algn="l"/>
                <a:tab pos="1269286" algn="l"/>
                <a:tab pos="1903929" algn="l"/>
                <a:tab pos="2538573" algn="l"/>
                <a:tab pos="3173216" algn="l"/>
                <a:tab pos="3807859" algn="l"/>
                <a:tab pos="4442502" algn="l"/>
                <a:tab pos="5077145" algn="l"/>
              </a:tabLst>
            </a:pPr>
            <a:r>
              <a:rPr/>
              <a:t>Top panel: the separation of the SMC from the LMC is plotted as a function of time for Model 1 (left) and Model 2 (right). The black line denotes the orbital history when the LMC and SMC are modelled as an isolated binary pair: the MW’s potential is not included. The red line indicates how the separation between the MCs is modified after the pair first cross within </a:t>
            </a:r>
            <a:r>
              <a:rPr i="1"/>
              <a:t>R</a:t>
            </a:r>
            <a:r>
              <a:rPr baseline="-25000"/>
              <a:t>200</a:t>
            </a:r>
            <a:r>
              <a:rPr/>
              <a:t>= 220 kpc of the MW. This occurs after 5.1 Gyr for Model 1 and after 5.9 Gyr for Model 2; these times are referred to as the stopping times for each model. Bottom panel: the gas column density of the isolated LMC–SMC system is projected in the binary orbital plane as contours over the stellar distribution at the stopping time for Model 1 (left) and Model 2 (right). Gas contours span a range of 10</a:t>
            </a:r>
            <a:r>
              <a:rPr baseline="30000"/>
              <a:t>18</a:t>
            </a:r>
            <a:r>
              <a:rPr/>
              <a:t>–10</a:t>
            </a:r>
            <a:r>
              <a:rPr baseline="30000"/>
              <a:t>20</a:t>
            </a:r>
            <a:r>
              <a:rPr/>
              <a:t> cm</a:t>
            </a:r>
            <a:r>
              <a:rPr baseline="30000"/>
              <a:t>−2</a:t>
            </a:r>
            <a:r>
              <a:rPr/>
              <a:t>, where each contour represents an increase in column density by a factor of 1.5. These images thus depict the gas distribution of the simulated system </a:t>
            </a:r>
            <a:r>
              <a:rPr i="1"/>
              <a:t>before</a:t>
            </a:r>
            <a:r>
              <a:rPr/>
              <a:t> it is influenced by the MW’s gravitational potential. An extended tail of gas is stripped from the SMC and a bridge of gas connects it to the LMC in both models (see also fig. 1 of B10).</a:t>
            </a:r>
          </a:p>
          <a:p>
            <a:endParaRPr/>
          </a:p>
          <a:p>
            <a:r>
              <a:rPr lang="en-GB"/>
              <a:t>© This slide is made available for non-commercial use only. Please note that permission may be required for re-use of images in which the copyright is owned by a third party.</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p:spPr>
        <p:txBody>
          <a:bodyPr/>
          <a:lstStyle/>
          <a:p>
            <a:fld id="{0E78A471-D789-41F3-8A64-F8CE717DD838}" type="slidenum">
              <a:rPr lang="en-GB"/>
              <a:t>25</a:t>
            </a:fld>
            <a:endParaRPr lang="en-GB"/>
          </a:p>
        </p:txBody>
      </p:sp>
      <p:sp>
        <p:nvSpPr>
          <p:cNvPr id="4099" name="Rectangle 1"/>
          <p:cNvSpPr txBox="1">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ln>
        </p:spPr>
      </p:sp>
      <p:sp>
        <p:nvSpPr>
          <p:cNvPr id="4100" name="Text Box 2"/>
          <p:cNvSpPr txBox="1">
            <a:spLocks noGrp="1" noChangeArrowheads="1"/>
          </p:cNvSpPr>
          <p:nvPr>
            <p:ph type="body" idx="1"/>
          </p:nvPr>
        </p:nvSpPr>
        <p:spPr>
          <a:xfrm>
            <a:off x="685512" y="4343230"/>
            <a:ext cx="5486976" cy="4115139"/>
          </a:xfrm>
          <a:noFill/>
          <a:ln/>
        </p:spPr>
        <p:txBody>
          <a:bodyPr tIns="9279"/>
          <a:lstStyle/>
          <a:p>
            <a:pPr algn="just">
              <a:lnSpc>
                <a:spcPct val="93000"/>
              </a:lnSpc>
              <a:spcBef>
                <a:spcPct val="0"/>
              </a:spcBef>
              <a:tabLst>
                <a:tab pos="634643" algn="l"/>
                <a:tab pos="1269286" algn="l"/>
                <a:tab pos="1903929" algn="l"/>
                <a:tab pos="2538573" algn="l"/>
                <a:tab pos="3173216" algn="l"/>
                <a:tab pos="3807859" algn="l"/>
                <a:tab pos="4442502" algn="l"/>
                <a:tab pos="5077145" algn="l"/>
              </a:tabLst>
            </a:pPr>
            <a:endParaRPr lang="en-GB" smtClean="0">
              <a:latin typeface="Arial" charset="0"/>
              <a:ea typeface="DejaVu Sans" charset="0"/>
              <a:cs typeface="DejaVu Sans" charset="0"/>
            </a:endParaRPr>
          </a:p>
          <a:p>
            <a:pPr algn="just">
              <a:lnSpc>
                <a:spcPct val="93000"/>
              </a:lnSpc>
              <a:spcBef>
                <a:spcPct val="0"/>
              </a:spcBef>
              <a:tabLst>
                <a:tab pos="634643" algn="l"/>
                <a:tab pos="1269286" algn="l"/>
                <a:tab pos="1903929" algn="l"/>
                <a:tab pos="2538573" algn="l"/>
                <a:tab pos="3173216" algn="l"/>
                <a:tab pos="3807859" algn="l"/>
                <a:tab pos="4442502" algn="l"/>
                <a:tab pos="5077145" algn="l"/>
              </a:tabLst>
            </a:pPr>
            <a:endParaRPr lang="en-GB" smtClean="0">
              <a:latin typeface="Arial" charset="0"/>
              <a:ea typeface="DejaVu Sans" charset="0"/>
              <a:cs typeface="DejaVu Sans" charset="0"/>
            </a:endParaRPr>
          </a:p>
          <a:p>
            <a:pPr algn="just">
              <a:lnSpc>
                <a:spcPct val="93000"/>
              </a:lnSpc>
              <a:spcBef>
                <a:spcPct val="0"/>
              </a:spcBef>
              <a:tabLst>
                <a:tab pos="634643" algn="l"/>
                <a:tab pos="1269286" algn="l"/>
                <a:tab pos="1903929" algn="l"/>
                <a:tab pos="2538573" algn="l"/>
                <a:tab pos="3173216" algn="l"/>
                <a:tab pos="3807859" algn="l"/>
                <a:tab pos="4442502" algn="l"/>
                <a:tab pos="5077145" algn="l"/>
              </a:tabLst>
            </a:pPr>
            <a:endParaRPr lang="en-GB" smtClean="0">
              <a:latin typeface="Arial" charset="0"/>
              <a:ea typeface="DejaVu Sans" charset="0"/>
              <a:cs typeface="DejaVu Sans" charset="0"/>
            </a:endParaRPr>
          </a:p>
          <a:p>
            <a:pPr algn="just">
              <a:lnSpc>
                <a:spcPct val="93000"/>
              </a:lnSpc>
              <a:spcBef>
                <a:spcPct val="0"/>
              </a:spcBef>
              <a:tabLst>
                <a:tab pos="634643" algn="l"/>
                <a:tab pos="1269286" algn="l"/>
                <a:tab pos="1903929" algn="l"/>
                <a:tab pos="2538573" algn="l"/>
                <a:tab pos="3173216" algn="l"/>
                <a:tab pos="3807859" algn="l"/>
                <a:tab pos="4442502" algn="l"/>
                <a:tab pos="5077145" algn="l"/>
              </a:tabLst>
            </a:pPr>
            <a:r>
              <a:rPr/>
              <a:t>The kinematics of SMC stars that are captured by the LMC in Model 1 (top panel) and Model 2 (bottom panel) are illustrated in the line‐of‐sight frame of the LMC’s disc. Only particles initially belonging to the SMC are plotted. The centre‐of‐mass velocity of the LMC’s stars has been subtracted from the velocity field of the transferred material. The left‐hand panels show the stellar density map with the highest density contours overplotted. The size of each box is 11 kpc per side, the same as that in Figs 14 and 15. The slits along the major and minor kinematic axes of the LMC are overplotted for reference. The colour gradient ranging from blue to red indicates material moving towards (blue) and away (red) from the observer.</a:t>
            </a:r>
          </a:p>
          <a:p>
            <a:endParaRPr/>
          </a:p>
          <a:p>
            <a:r>
              <a:rPr lang="en-GB"/>
              <a:t>© This slide is made available for non-commercial use only. Please note that permission may be required for re-use of images in which the copyright is owned by a third party.</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39EE7E-5849-0B4C-8DD1-D27AA8C1347F}" type="slidenum">
              <a:rPr lang="en-US"/>
              <a:pPr/>
              <a:t>29</a:t>
            </a:fld>
            <a:endParaRPr lang="en-US"/>
          </a:p>
        </p:txBody>
      </p:sp>
      <p:sp>
        <p:nvSpPr>
          <p:cNvPr id="665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6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0563C6-5A24-7A45-8B81-B61A57F9E413}" type="slidenum">
              <a:rPr lang="en-US"/>
              <a:pPr/>
              <a:t>4</a:t>
            </a:fld>
            <a:endParaRPr lang="en-US"/>
          </a:p>
        </p:txBody>
      </p:sp>
      <p:sp>
        <p:nvSpPr>
          <p:cNvPr id="266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4AE24B-EFFB-C44C-8300-DEF8DD6FA4B8}" type="slidenum">
              <a:rPr lang="en-US"/>
              <a:pPr/>
              <a:t>6</a:t>
            </a:fld>
            <a:endParaRPr lang="en-US"/>
          </a:p>
        </p:txBody>
      </p:sp>
      <p:sp>
        <p:nvSpPr>
          <p:cNvPr id="593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9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A7262C-4AA4-A843-9A56-60537580BFD8}" type="slidenum">
              <a:rPr lang="en-US"/>
              <a:pPr/>
              <a:t>7</a:t>
            </a:fld>
            <a:endParaRPr lang="en-US"/>
          </a:p>
        </p:txBody>
      </p:sp>
      <p:sp>
        <p:nvSpPr>
          <p:cNvPr id="286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8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3566C4-B1A8-9447-8666-CA12BDB3798E}" type="slidenum">
              <a:rPr lang="en-US"/>
              <a:pPr/>
              <a:t>8</a:t>
            </a:fld>
            <a:endParaRPr lang="en-US"/>
          </a:p>
        </p:txBody>
      </p:sp>
      <p:sp>
        <p:nvSpPr>
          <p:cNvPr id="307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0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BD30F7-4E22-1245-A72B-8BE610F284F3}" type="slidenum">
              <a:rPr lang="en-US"/>
              <a:pPr/>
              <a:t>9</a:t>
            </a:fld>
            <a:endParaRPr lang="en-US"/>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DAE454-A76D-3E4F-B7B0-5022B58B92D8}" type="slidenum">
              <a:rPr lang="en-US"/>
              <a:pPr/>
              <a:t>10</a:t>
            </a:fld>
            <a:endParaRPr lang="en-US"/>
          </a:p>
        </p:txBody>
      </p:sp>
      <p:sp>
        <p:nvSpPr>
          <p:cNvPr id="46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6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604BBE-F13E-F241-B8FF-C3F56CBE4ED6}" type="slidenum">
              <a:rPr lang="en-US"/>
              <a:pPr/>
              <a:t>13</a:t>
            </a:fld>
            <a:endParaRPr lang="en-US"/>
          </a:p>
        </p:txBody>
      </p:sp>
      <p:sp>
        <p:nvSpPr>
          <p:cNvPr id="47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7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C9490E-98B7-CC46-B132-EC817360EDBA}" type="slidenum">
              <a:rPr lang="en-US"/>
              <a:pPr/>
              <a:t>19</a:t>
            </a:fld>
            <a:endParaRPr lang="en-US"/>
          </a:p>
        </p:txBody>
      </p:sp>
      <p:sp>
        <p:nvSpPr>
          <p:cNvPr id="491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9155"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2FA03C0-891A-2646-A254-E17865D29701}" type="datetimeFigureOut">
              <a:rPr lang="en-US" smtClean="0"/>
              <a:t>5/22/13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2801E0-FEAC-A94B-8C28-4BE7DF430A8F}"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A03C0-891A-2646-A254-E17865D29701}" type="datetimeFigureOut">
              <a:rPr lang="en-US" smtClean="0"/>
              <a:t>5/22/13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2801E0-FEAC-A94B-8C28-4BE7DF430A8F}"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A03C0-891A-2646-A254-E17865D29701}" type="datetimeFigureOut">
              <a:rPr lang="en-US" smtClean="0"/>
              <a:t>5/22/13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2801E0-FEAC-A94B-8C28-4BE7DF430A8F}"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29"/>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ln/>
        </p:spPr>
        <p:txBody>
          <a:bodyPr/>
          <a:lstStyle>
            <a:lvl1pPr>
              <a:defRPr/>
            </a:lvl1pPr>
          </a:lstStyle>
          <a:p>
            <a:endParaRPr lang="en-US"/>
          </a:p>
        </p:txBody>
      </p:sp>
      <p:sp>
        <p:nvSpPr>
          <p:cNvPr id="6" name="Rectangle 4"/>
          <p:cNvSpPr>
            <a:spLocks noGrp="1" noChangeArrowheads="1"/>
          </p:cNvSpPr>
          <p:nvPr>
            <p:ph type="ftr" idx="11"/>
          </p:nvPr>
        </p:nvSpPr>
        <p:spPr>
          <a:ln/>
        </p:spPr>
        <p:txBody>
          <a:bodyPr/>
          <a:lstStyle>
            <a:lvl1pPr>
              <a:defRPr/>
            </a:lvl1pPr>
          </a:lstStyle>
          <a:p>
            <a:endParaRPr lang="en-US"/>
          </a:p>
        </p:txBody>
      </p:sp>
      <p:sp>
        <p:nvSpPr>
          <p:cNvPr id="7" name="Rectangle 5"/>
          <p:cNvSpPr>
            <a:spLocks noGrp="1" noChangeArrowheads="1"/>
          </p:cNvSpPr>
          <p:nvPr>
            <p:ph type="sldNum" idx="12"/>
          </p:nvPr>
        </p:nvSpPr>
        <p:spPr>
          <a:ln/>
        </p:spPr>
        <p:txBody>
          <a:bodyPr/>
          <a:lstStyle>
            <a:lvl1pPr>
              <a:defRPr/>
            </a:lvl1pPr>
          </a:lstStyle>
          <a:p>
            <a:fld id="{D165E9B0-7DA8-466E-963D-86F25D5E43BA}" type="slidenum">
              <a:rPr lang="en-GB"/>
              <a:pPr/>
              <a:t>‹#›</a:t>
            </a:fld>
            <a:endParaRPr lang="en-GB"/>
          </a:p>
        </p:txBody>
      </p:sp>
    </p:spTree>
    <p:extLst>
      <p:ext uri="{BB962C8B-B14F-4D97-AF65-F5344CB8AC3E}">
        <p14:creationId xmlns:p14="http://schemas.microsoft.com/office/powerpoint/2010/main" val="2394525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A03C0-891A-2646-A254-E17865D29701}" type="datetimeFigureOut">
              <a:rPr lang="en-US" smtClean="0"/>
              <a:t>5/22/13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2801E0-FEAC-A94B-8C28-4BE7DF430A8F}"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FA03C0-891A-2646-A254-E17865D29701}" type="datetimeFigureOut">
              <a:rPr lang="en-US" smtClean="0"/>
              <a:t>5/22/13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2801E0-FEAC-A94B-8C28-4BE7DF430A8F}"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FA03C0-891A-2646-A254-E17865D29701}" type="datetimeFigureOut">
              <a:rPr lang="en-US" smtClean="0"/>
              <a:t>5/22/13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2801E0-FEAC-A94B-8C28-4BE7DF430A8F}"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FA03C0-891A-2646-A254-E17865D29701}" type="datetimeFigureOut">
              <a:rPr lang="en-US" smtClean="0"/>
              <a:t>5/22/13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2801E0-FEAC-A94B-8C28-4BE7DF430A8F}"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2FA03C0-891A-2646-A254-E17865D29701}" type="datetimeFigureOut">
              <a:rPr lang="en-US" smtClean="0"/>
              <a:t>5/22/13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2801E0-FEAC-A94B-8C28-4BE7DF430A8F}"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FA03C0-891A-2646-A254-E17865D29701}" type="datetimeFigureOut">
              <a:rPr lang="en-US" smtClean="0"/>
              <a:t>5/22/13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2801E0-FEAC-A94B-8C28-4BE7DF430A8F}"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FA03C0-891A-2646-A254-E17865D29701}" type="datetimeFigureOut">
              <a:rPr lang="en-US" smtClean="0"/>
              <a:t>5/22/13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2801E0-FEAC-A94B-8C28-4BE7DF430A8F}"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FA03C0-891A-2646-A254-E17865D29701}" type="datetimeFigureOut">
              <a:rPr lang="en-US" smtClean="0"/>
              <a:t>5/22/13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2801E0-FEAC-A94B-8C28-4BE7DF430A8F}"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FA03C0-891A-2646-A254-E17865D29701}" type="datetimeFigureOut">
              <a:rPr lang="en-US" smtClean="0"/>
              <a:t>5/22/13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2801E0-FEAC-A94B-8C28-4BE7DF430A8F}"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 Id="rId3"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 Id="rId3" Type="http://schemas.openxmlformats.org/officeDocument/2006/relationships/image" Target="../media/image29.jp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28.png"/><Relationship Id="rId5" Type="http://schemas.openxmlformats.org/officeDocument/2006/relationships/image" Target="../media/image33.png"/><Relationship Id="rId1" Type="http://schemas.microsoft.com/office/2007/relationships/media" Target="file://localhost/Users/olsen/Documents/Presentations/LMC/3d1.mpg" TargetMode="External"/><Relationship Id="rId2" Type="http://schemas.openxmlformats.org/officeDocument/2006/relationships/video" Target="file://localhost/Users/olsen/Documents/Presentations/LMC/3d1.mpg"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28.png"/><Relationship Id="rId5" Type="http://schemas.openxmlformats.org/officeDocument/2006/relationships/image" Target="../media/image34.png"/><Relationship Id="rId1" Type="http://schemas.microsoft.com/office/2007/relationships/media" Target="file://localhost/Users/olsen/Documents/Presentations/LMC/3d2.mpg" TargetMode="External"/><Relationship Id="rId2" Type="http://schemas.openxmlformats.org/officeDocument/2006/relationships/video" Target="file://localhost/Users/olsen/Documents/Presentations/LMC/3d2.mpg"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emf"/><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 Id="rId3"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jpeg"/><Relationship Id="rId6" Type="http://schemas.openxmlformats.org/officeDocument/2006/relationships/image" Target="../media/image5.png"/><Relationship Id="rId7" Type="http://schemas.openxmlformats.org/officeDocument/2006/relationships/image" Target="../media/image6.jpg"/><Relationship Id="rId8" Type="http://schemas.openxmlformats.org/officeDocument/2006/relationships/image" Target="../media/image7.jp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rgbClr val="FFFFFF"/>
                </a:solidFill>
                <a:latin typeface="Chalkboard"/>
              </a:rPr>
              <a:t>A Stellar Heist in the </a:t>
            </a:r>
            <a:r>
              <a:rPr lang="en-US" dirty="0" err="1" smtClean="0">
                <a:solidFill>
                  <a:srgbClr val="FFFFFF"/>
                </a:solidFill>
                <a:latin typeface="Chalkboard"/>
              </a:rPr>
              <a:t>Magellanic</a:t>
            </a:r>
            <a:r>
              <a:rPr lang="en-US" dirty="0" smtClean="0">
                <a:solidFill>
                  <a:srgbClr val="FFFFFF"/>
                </a:solidFill>
                <a:latin typeface="Chalkboard"/>
              </a:rPr>
              <a:t> Clouds</a:t>
            </a:r>
            <a:endParaRPr lang="en-US" dirty="0">
              <a:solidFill>
                <a:srgbClr val="FFFFFF"/>
              </a:solidFill>
              <a:latin typeface="Chalkboard"/>
            </a:endParaRPr>
          </a:p>
        </p:txBody>
      </p:sp>
      <p:sp>
        <p:nvSpPr>
          <p:cNvPr id="3" name="Subtitle 2"/>
          <p:cNvSpPr>
            <a:spLocks noGrp="1"/>
          </p:cNvSpPr>
          <p:nvPr>
            <p:ph type="subTitle" idx="1"/>
          </p:nvPr>
        </p:nvSpPr>
        <p:spPr/>
        <p:txBody>
          <a:bodyPr/>
          <a:lstStyle/>
          <a:p>
            <a:r>
              <a:rPr lang="en-US" dirty="0" smtClean="0">
                <a:solidFill>
                  <a:srgbClr val="FFFFFF"/>
                </a:solidFill>
                <a:latin typeface="Chalkboard"/>
              </a:rPr>
              <a:t>Knut Olsen (NOAO)</a:t>
            </a:r>
          </a:p>
          <a:p>
            <a:r>
              <a:rPr lang="en-US" dirty="0" smtClean="0">
                <a:solidFill>
                  <a:srgbClr val="FFFFFF"/>
                </a:solidFill>
                <a:latin typeface="Chalkboard"/>
              </a:rPr>
              <a:t>CTIO 50 Years Conference</a:t>
            </a:r>
            <a:endParaRPr lang="en-US" dirty="0">
              <a:solidFill>
                <a:srgbClr val="FFFFFF"/>
              </a:solidFill>
              <a:latin typeface="Chalkboard"/>
            </a:endParaRPr>
          </a:p>
        </p:txBody>
      </p:sp>
      <p:sp>
        <p:nvSpPr>
          <p:cNvPr id="4" name="TextBox 3"/>
          <p:cNvSpPr txBox="1"/>
          <p:nvPr/>
        </p:nvSpPr>
        <p:spPr>
          <a:xfrm>
            <a:off x="6326000" y="6412273"/>
            <a:ext cx="2667636" cy="369332"/>
          </a:xfrm>
          <a:prstGeom prst="rect">
            <a:avLst/>
          </a:prstGeom>
          <a:noFill/>
        </p:spPr>
        <p:txBody>
          <a:bodyPr wrap="square" rtlCol="0">
            <a:spAutoFit/>
          </a:bodyPr>
          <a:lstStyle/>
          <a:p>
            <a:r>
              <a:rPr lang="en-US" dirty="0" smtClean="0"/>
              <a:t>Image credit: Roger Smith</a:t>
            </a:r>
            <a:endParaRPr lang="en-US" dirty="0"/>
          </a:p>
        </p:txBody>
      </p:sp>
    </p:spTree>
    <p:extLst>
      <p:ext uri="{BB962C8B-B14F-4D97-AF65-F5344CB8AC3E}">
        <p14:creationId xmlns:p14="http://schemas.microsoft.com/office/powerpoint/2010/main" val="70521377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3" name="Picture 5" descr="plo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0647" y="1416317"/>
            <a:ext cx="3586163" cy="3810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plot2b.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7221" y="1416317"/>
            <a:ext cx="3549589" cy="3810000"/>
          </a:xfrm>
          <a:prstGeom prst="rect">
            <a:avLst/>
          </a:prstGeom>
        </p:spPr>
      </p:pic>
      <p:sp>
        <p:nvSpPr>
          <p:cNvPr id="3" name="Title 2"/>
          <p:cNvSpPr>
            <a:spLocks noGrp="1"/>
          </p:cNvSpPr>
          <p:nvPr>
            <p:ph type="title"/>
          </p:nvPr>
        </p:nvSpPr>
        <p:spPr/>
        <p:txBody>
          <a:bodyPr/>
          <a:lstStyle/>
          <a:p>
            <a:r>
              <a:rPr lang="en-US" dirty="0" smtClean="0">
                <a:latin typeface="Chalkboard"/>
                <a:cs typeface="Chalkboard"/>
              </a:rPr>
              <a:t>Observations</a:t>
            </a:r>
            <a:endParaRPr lang="en-US" dirty="0">
              <a:latin typeface="Chalkboard"/>
              <a:cs typeface="Chalkboard"/>
            </a:endParaRPr>
          </a:p>
        </p:txBody>
      </p:sp>
      <p:sp>
        <p:nvSpPr>
          <p:cNvPr id="4" name="TextBox 3"/>
          <p:cNvSpPr txBox="1"/>
          <p:nvPr/>
        </p:nvSpPr>
        <p:spPr>
          <a:xfrm>
            <a:off x="198908" y="1448237"/>
            <a:ext cx="3610933" cy="2308324"/>
          </a:xfrm>
          <a:prstGeom prst="rect">
            <a:avLst/>
          </a:prstGeom>
          <a:noFill/>
        </p:spPr>
        <p:txBody>
          <a:bodyPr wrap="square" rtlCol="0">
            <a:spAutoFit/>
          </a:bodyPr>
          <a:lstStyle/>
          <a:p>
            <a:pPr marL="285750" indent="-285750">
              <a:buFont typeface="Arial"/>
              <a:buChar char="•"/>
            </a:pPr>
            <a:r>
              <a:rPr lang="en-US" sz="2400" dirty="0" smtClean="0">
                <a:latin typeface="Chalkboard"/>
                <a:cs typeface="Chalkboard"/>
              </a:rPr>
              <a:t>Selection of targets from Spitzer SAGE, MCPS, and 2MASS and DENIS surveys</a:t>
            </a:r>
          </a:p>
          <a:p>
            <a:pPr marL="285750" indent="-285750">
              <a:buFont typeface="Arial"/>
              <a:buChar char="•"/>
            </a:pPr>
            <a:r>
              <a:rPr lang="en-US" sz="2400" dirty="0" smtClean="0">
                <a:latin typeface="Chalkboard"/>
                <a:cs typeface="Chalkboard"/>
              </a:rPr>
              <a:t>Spectroscopy with CTIO 4-m + Hydra</a:t>
            </a:r>
            <a:endParaRPr lang="en-US" sz="2400" dirty="0">
              <a:latin typeface="Chalkboard"/>
              <a:cs typeface="Chalkboard"/>
            </a:endParaRPr>
          </a:p>
        </p:txBody>
      </p:sp>
      <p:sp>
        <p:nvSpPr>
          <p:cNvPr id="7" name="Text Box 7"/>
          <p:cNvSpPr txBox="1">
            <a:spLocks noChangeArrowheads="1"/>
          </p:cNvSpPr>
          <p:nvPr/>
        </p:nvSpPr>
        <p:spPr bwMode="auto">
          <a:xfrm>
            <a:off x="2400313" y="5334000"/>
            <a:ext cx="19113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i="1" dirty="0" err="1"/>
              <a:t>Meixner</a:t>
            </a:r>
            <a:r>
              <a:rPr lang="en-US" sz="1600" i="1" dirty="0"/>
              <a:t> et al. (2006)</a:t>
            </a:r>
          </a:p>
        </p:txBody>
      </p:sp>
      <p:sp>
        <p:nvSpPr>
          <p:cNvPr id="8" name="Text Box 8"/>
          <p:cNvSpPr txBox="1">
            <a:spLocks noChangeArrowheads="1"/>
          </p:cNvSpPr>
          <p:nvPr/>
        </p:nvSpPr>
        <p:spPr bwMode="auto">
          <a:xfrm>
            <a:off x="2400313" y="5638800"/>
            <a:ext cx="16621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i="1"/>
              <a:t>Blum et al. (2006)</a:t>
            </a:r>
          </a:p>
        </p:txBody>
      </p:sp>
      <p:sp>
        <p:nvSpPr>
          <p:cNvPr id="9" name="Text Box 9"/>
          <p:cNvSpPr txBox="1">
            <a:spLocks noChangeArrowheads="1"/>
          </p:cNvSpPr>
          <p:nvPr/>
        </p:nvSpPr>
        <p:spPr bwMode="auto">
          <a:xfrm>
            <a:off x="2400313" y="5943600"/>
            <a:ext cx="19002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i="1" dirty="0" err="1"/>
              <a:t>Zaritsky</a:t>
            </a:r>
            <a:r>
              <a:rPr lang="en-US" sz="1600" i="1" dirty="0"/>
              <a:t> et al. (2004)</a:t>
            </a:r>
          </a:p>
        </p:txBody>
      </p:sp>
      <p:sp>
        <p:nvSpPr>
          <p:cNvPr id="10" name="Text Box 10"/>
          <p:cNvSpPr txBox="1">
            <a:spLocks noChangeArrowheads="1"/>
          </p:cNvSpPr>
          <p:nvPr/>
        </p:nvSpPr>
        <p:spPr bwMode="auto">
          <a:xfrm>
            <a:off x="2400313" y="6248400"/>
            <a:ext cx="19780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i="1"/>
              <a:t>Skrutskie et al. (2006)</a:t>
            </a:r>
          </a:p>
        </p:txBody>
      </p:sp>
      <p:sp>
        <p:nvSpPr>
          <p:cNvPr id="11" name="Text Box 11"/>
          <p:cNvSpPr txBox="1">
            <a:spLocks noChangeArrowheads="1"/>
          </p:cNvSpPr>
          <p:nvPr/>
        </p:nvSpPr>
        <p:spPr bwMode="auto">
          <a:xfrm>
            <a:off x="4953000" y="5715000"/>
            <a:ext cx="22574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i="1" dirty="0"/>
              <a:t>+Massey &amp; Olsen (2003)</a:t>
            </a:r>
          </a:p>
        </p:txBody>
      </p:sp>
      <p:sp>
        <p:nvSpPr>
          <p:cNvPr id="12" name="Text Box 12"/>
          <p:cNvSpPr txBox="1">
            <a:spLocks noChangeArrowheads="1"/>
          </p:cNvSpPr>
          <p:nvPr/>
        </p:nvSpPr>
        <p:spPr bwMode="auto">
          <a:xfrm>
            <a:off x="4953000" y="6019800"/>
            <a:ext cx="2116138"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i="1"/>
              <a:t>+Kunkel et al. (1997)</a:t>
            </a:r>
          </a:p>
          <a:p>
            <a:r>
              <a:rPr lang="en-US" sz="1600" i="1"/>
              <a:t>+Hardy et al. (in prep.)</a:t>
            </a:r>
          </a:p>
        </p:txBody>
      </p:sp>
      <p:sp>
        <p:nvSpPr>
          <p:cNvPr id="13" name="Text Box 13"/>
          <p:cNvSpPr txBox="1">
            <a:spLocks noChangeArrowheads="1"/>
          </p:cNvSpPr>
          <p:nvPr/>
        </p:nvSpPr>
        <p:spPr bwMode="auto">
          <a:xfrm>
            <a:off x="5029200" y="5334000"/>
            <a:ext cx="333655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i="1" dirty="0" smtClean="0"/>
              <a:t>~6500 </a:t>
            </a:r>
            <a:r>
              <a:rPr lang="en-US" sz="1600" i="1" dirty="0"/>
              <a:t>spectra with CTIO 4-m + Hydra</a:t>
            </a:r>
          </a:p>
        </p:txBody>
      </p:sp>
    </p:spTree>
    <p:extLst>
      <p:ext uri="{BB962C8B-B14F-4D97-AF65-F5344CB8AC3E}">
        <p14:creationId xmlns:p14="http://schemas.microsoft.com/office/powerpoint/2010/main" val="31891908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88274" y="1208660"/>
            <a:ext cx="4400609" cy="5603442"/>
          </a:xfrm>
          <a:prstGeom prst="rect">
            <a:avLst/>
          </a:prstGeom>
        </p:spPr>
      </p:pic>
      <p:sp>
        <p:nvSpPr>
          <p:cNvPr id="3" name="Title 2"/>
          <p:cNvSpPr>
            <a:spLocks noGrp="1"/>
          </p:cNvSpPr>
          <p:nvPr>
            <p:ph type="title"/>
          </p:nvPr>
        </p:nvSpPr>
        <p:spPr>
          <a:xfrm>
            <a:off x="457200" y="75751"/>
            <a:ext cx="8229600" cy="1143000"/>
          </a:xfrm>
        </p:spPr>
        <p:txBody>
          <a:bodyPr/>
          <a:lstStyle/>
          <a:p>
            <a:r>
              <a:rPr lang="en-US" dirty="0" smtClean="0">
                <a:latin typeface="Chalkboard"/>
                <a:cs typeface="Chalkboard"/>
              </a:rPr>
              <a:t>Measurements</a:t>
            </a:r>
            <a:endParaRPr lang="en-US" dirty="0">
              <a:latin typeface="Chalkboard"/>
              <a:cs typeface="Chalkboard"/>
            </a:endParaRPr>
          </a:p>
        </p:txBody>
      </p:sp>
      <p:sp>
        <p:nvSpPr>
          <p:cNvPr id="4" name="TextBox 3"/>
          <p:cNvSpPr txBox="1"/>
          <p:nvPr/>
        </p:nvSpPr>
        <p:spPr>
          <a:xfrm>
            <a:off x="336612" y="1346356"/>
            <a:ext cx="4096472" cy="3600986"/>
          </a:xfrm>
          <a:prstGeom prst="rect">
            <a:avLst/>
          </a:prstGeom>
          <a:noFill/>
        </p:spPr>
        <p:txBody>
          <a:bodyPr wrap="square" rtlCol="0">
            <a:spAutoFit/>
          </a:bodyPr>
          <a:lstStyle/>
          <a:p>
            <a:pPr marL="285750" indent="-285750">
              <a:buFont typeface="Arial"/>
              <a:buChar char="•"/>
            </a:pPr>
            <a:r>
              <a:rPr lang="en-US" sz="2400" dirty="0" smtClean="0">
                <a:latin typeface="Chalkboard"/>
                <a:cs typeface="Chalkboard"/>
              </a:rPr>
              <a:t>Line-of-sight velocities from cross-correlation  with observed templates (errors of 2-3 km s</a:t>
            </a:r>
            <a:r>
              <a:rPr lang="en-US" sz="2400" baseline="30000" dirty="0" smtClean="0">
                <a:latin typeface="Chalkboard"/>
                <a:cs typeface="Chalkboard"/>
              </a:rPr>
              <a:t>-1</a:t>
            </a:r>
            <a:r>
              <a:rPr lang="en-US" sz="2400" dirty="0" smtClean="0">
                <a:latin typeface="Chalkboard"/>
                <a:cs typeface="Chalkboard"/>
              </a:rPr>
              <a:t>)</a:t>
            </a:r>
          </a:p>
          <a:p>
            <a:pPr marL="285750" indent="-285750">
              <a:buFont typeface="Arial"/>
              <a:buChar char="•"/>
            </a:pPr>
            <a:r>
              <a:rPr lang="en-US" sz="2400" dirty="0" err="1" smtClean="0">
                <a:latin typeface="Chalkboard"/>
                <a:cs typeface="Chalkboard"/>
              </a:rPr>
              <a:t>Metallicities</a:t>
            </a:r>
            <a:r>
              <a:rPr lang="en-US" sz="2400" dirty="0" smtClean="0">
                <a:latin typeface="Chalkboard"/>
                <a:cs typeface="Chalkboard"/>
              </a:rPr>
              <a:t> from </a:t>
            </a:r>
            <a:r>
              <a:rPr lang="en-US" sz="2400" dirty="0" err="1" smtClean="0">
                <a:latin typeface="Chalkboard"/>
                <a:cs typeface="Chalkboard"/>
              </a:rPr>
              <a:t>Ca</a:t>
            </a:r>
            <a:r>
              <a:rPr lang="en-US" sz="2400" dirty="0" smtClean="0">
                <a:latin typeface="Chalkboard"/>
                <a:cs typeface="Chalkboard"/>
              </a:rPr>
              <a:t> triplet equivalent widths for a subset of high S/N spectra</a:t>
            </a:r>
          </a:p>
          <a:p>
            <a:pPr marL="285750" indent="-285750">
              <a:buFont typeface="Arial"/>
              <a:buChar char="•"/>
            </a:pPr>
            <a:endParaRPr lang="en-US" dirty="0" smtClean="0"/>
          </a:p>
          <a:p>
            <a:endParaRPr lang="en-US" dirty="0"/>
          </a:p>
        </p:txBody>
      </p:sp>
    </p:spTree>
    <p:extLst>
      <p:ext uri="{BB962C8B-B14F-4D97-AF65-F5344CB8AC3E}">
        <p14:creationId xmlns:p14="http://schemas.microsoft.com/office/powerpoint/2010/main" val="10992263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Chalkboard"/>
                <a:cs typeface="Chalkboard"/>
              </a:rPr>
              <a:t>Results</a:t>
            </a:r>
            <a:endParaRPr lang="en-US" dirty="0">
              <a:latin typeface="Chalkboard"/>
              <a:cs typeface="Chalkboard"/>
            </a:endParaRPr>
          </a:p>
        </p:txBody>
      </p:sp>
      <p:pic>
        <p:nvPicPr>
          <p:cNvPr id="5" name="Picture 4" descr="rvelsnew_ra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8253" y="1453451"/>
            <a:ext cx="5207528" cy="5276607"/>
          </a:xfrm>
          <a:prstGeom prst="rect">
            <a:avLst/>
          </a:prstGeom>
        </p:spPr>
      </p:pic>
      <p:grpSp>
        <p:nvGrpSpPr>
          <p:cNvPr id="7" name="Group 6"/>
          <p:cNvGrpSpPr/>
          <p:nvPr/>
        </p:nvGrpSpPr>
        <p:grpSpPr>
          <a:xfrm>
            <a:off x="290711" y="1453451"/>
            <a:ext cx="8734557" cy="5276088"/>
            <a:chOff x="290711" y="1453451"/>
            <a:chExt cx="8734557" cy="5276088"/>
          </a:xfrm>
        </p:grpSpPr>
        <p:sp>
          <p:nvSpPr>
            <p:cNvPr id="4" name="TextBox 3"/>
            <p:cNvSpPr txBox="1"/>
            <p:nvPr/>
          </p:nvSpPr>
          <p:spPr>
            <a:xfrm>
              <a:off x="290711" y="4482770"/>
              <a:ext cx="3197818" cy="2246769"/>
            </a:xfrm>
            <a:prstGeom prst="rect">
              <a:avLst/>
            </a:prstGeom>
            <a:noFill/>
          </p:spPr>
          <p:txBody>
            <a:bodyPr wrap="square" rtlCol="0">
              <a:spAutoFit/>
            </a:bodyPr>
            <a:lstStyle/>
            <a:p>
              <a:r>
                <a:rPr lang="en-US" sz="2800" dirty="0" smtClean="0">
                  <a:latin typeface="Chalkboard"/>
                  <a:cs typeface="Chalkboard"/>
                </a:rPr>
                <a:t>Line of sight velocities </a:t>
              </a:r>
              <a:r>
                <a:rPr lang="en-US" sz="2800" i="1" dirty="0" smtClean="0">
                  <a:latin typeface="Chalkboard"/>
                  <a:cs typeface="Chalkboard"/>
                </a:rPr>
                <a:t>after</a:t>
              </a:r>
              <a:r>
                <a:rPr lang="en-US" sz="2800" dirty="0" smtClean="0">
                  <a:latin typeface="Chalkboard"/>
                  <a:cs typeface="Chalkboard"/>
                </a:rPr>
                <a:t> subtraction of space motion contribution</a:t>
              </a:r>
              <a:endParaRPr lang="en-US" sz="2800" dirty="0">
                <a:latin typeface="Chalkboard"/>
                <a:cs typeface="Chalkboard"/>
              </a:endParaRPr>
            </a:p>
          </p:txBody>
        </p:sp>
        <p:pic>
          <p:nvPicPr>
            <p:cNvPr id="6" name="Picture 5" descr="rvelsnew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8253" y="1453451"/>
              <a:ext cx="5207015" cy="5276088"/>
            </a:xfrm>
            <a:prstGeom prst="rect">
              <a:avLst/>
            </a:prstGeom>
          </p:spPr>
        </p:pic>
      </p:grpSp>
    </p:spTree>
    <p:extLst>
      <p:ext uri="{BB962C8B-B14F-4D97-AF65-F5344CB8AC3E}">
        <p14:creationId xmlns:p14="http://schemas.microsoft.com/office/powerpoint/2010/main" val="17974341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4" descr="rsgf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9073" y="1510176"/>
            <a:ext cx="4165600" cy="4170363"/>
          </a:xfrm>
          <a:prstGeom prst="rect">
            <a:avLst/>
          </a:prstGeom>
          <a:noFill/>
          <a:extLst>
            <a:ext uri="{909E8E84-426E-40dd-AFC4-6F175D3DCCD1}">
              <a14:hiddenFill xmlns:a14="http://schemas.microsoft.com/office/drawing/2010/main">
                <a:solidFill>
                  <a:srgbClr val="FFFFFF"/>
                </a:solidFill>
              </a14:hiddenFill>
            </a:ext>
          </a:extLst>
        </p:spPr>
      </p:pic>
      <p:sp>
        <p:nvSpPr>
          <p:cNvPr id="39942" name="Text Box 6"/>
          <p:cNvSpPr txBox="1">
            <a:spLocks noChangeArrowheads="1"/>
          </p:cNvSpPr>
          <p:nvPr/>
        </p:nvSpPr>
        <p:spPr bwMode="auto">
          <a:xfrm>
            <a:off x="6343975" y="5868580"/>
            <a:ext cx="214020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t>Red </a:t>
            </a:r>
            <a:r>
              <a:rPr lang="en-US" dirty="0" err="1" smtClean="0"/>
              <a:t>supergiants</a:t>
            </a:r>
            <a:r>
              <a:rPr lang="en-US" dirty="0" smtClean="0"/>
              <a:t> </a:t>
            </a:r>
            <a:r>
              <a:rPr lang="en-US" dirty="0"/>
              <a:t>only</a:t>
            </a:r>
          </a:p>
        </p:txBody>
      </p:sp>
      <p:sp>
        <p:nvSpPr>
          <p:cNvPr id="2" name="Title 1"/>
          <p:cNvSpPr>
            <a:spLocks noGrp="1"/>
          </p:cNvSpPr>
          <p:nvPr>
            <p:ph type="title"/>
          </p:nvPr>
        </p:nvSpPr>
        <p:spPr/>
        <p:txBody>
          <a:bodyPr/>
          <a:lstStyle/>
          <a:p>
            <a:r>
              <a:rPr lang="en-US" dirty="0" smtClean="0">
                <a:latin typeface="Chalkboard"/>
                <a:cs typeface="Chalkboard"/>
              </a:rPr>
              <a:t>Results</a:t>
            </a:r>
            <a:endParaRPr lang="en-US" dirty="0">
              <a:latin typeface="Chalkboard"/>
              <a:cs typeface="Chalkboard"/>
            </a:endParaRPr>
          </a:p>
        </p:txBody>
      </p:sp>
      <p:sp>
        <p:nvSpPr>
          <p:cNvPr id="3" name="TextBox 2"/>
          <p:cNvSpPr txBox="1"/>
          <p:nvPr/>
        </p:nvSpPr>
        <p:spPr>
          <a:xfrm>
            <a:off x="260109" y="1510176"/>
            <a:ext cx="3932245" cy="3447098"/>
          </a:xfrm>
          <a:prstGeom prst="rect">
            <a:avLst/>
          </a:prstGeom>
          <a:noFill/>
        </p:spPr>
        <p:txBody>
          <a:bodyPr wrap="square" rtlCol="0">
            <a:spAutoFit/>
          </a:bodyPr>
          <a:lstStyle/>
          <a:p>
            <a:pPr>
              <a:spcBef>
                <a:spcPct val="50000"/>
              </a:spcBef>
              <a:buFontTx/>
              <a:buChar char="•"/>
            </a:pPr>
            <a:r>
              <a:rPr lang="en-US" sz="2000" dirty="0" smtClean="0">
                <a:latin typeface="Chalkboard"/>
                <a:cs typeface="Chalkboard"/>
              </a:rPr>
              <a:t>Fitting to the young (RSG) population yields:</a:t>
            </a:r>
          </a:p>
          <a:p>
            <a:pPr lvl="1">
              <a:spcBef>
                <a:spcPct val="50000"/>
              </a:spcBef>
            </a:pPr>
            <a:r>
              <a:rPr lang="en-US" sz="2000" i="1" dirty="0" err="1" smtClean="0">
                <a:latin typeface="Chalkboard"/>
                <a:cs typeface="Chalkboard"/>
              </a:rPr>
              <a:t>v</a:t>
            </a:r>
            <a:r>
              <a:rPr lang="en-US" sz="2000" i="1" baseline="-25000" dirty="0" err="1" smtClean="0">
                <a:latin typeface="Chalkboard"/>
                <a:cs typeface="Chalkboard"/>
              </a:rPr>
              <a:t>sys</a:t>
            </a:r>
            <a:r>
              <a:rPr lang="en-US" sz="2000" i="1" dirty="0" smtClean="0">
                <a:latin typeface="Chalkboard"/>
                <a:cs typeface="Chalkboard"/>
              </a:rPr>
              <a:t>=263 km s</a:t>
            </a:r>
            <a:r>
              <a:rPr lang="en-US" sz="2000" i="1" baseline="30000" dirty="0" smtClean="0">
                <a:latin typeface="Chalkboard"/>
                <a:cs typeface="Chalkboard"/>
              </a:rPr>
              <a:t>-1</a:t>
            </a:r>
            <a:r>
              <a:rPr lang="en-US" sz="2000" i="1" dirty="0" smtClean="0">
                <a:latin typeface="Chalkboard"/>
                <a:cs typeface="Chalkboard"/>
              </a:rPr>
              <a:t>	</a:t>
            </a:r>
            <a:r>
              <a:rPr lang="en-US" sz="2000" i="1" dirty="0" err="1" smtClean="0">
                <a:latin typeface="Chalkboard"/>
                <a:cs typeface="Chalkboard"/>
              </a:rPr>
              <a:t>didt</a:t>
            </a:r>
            <a:r>
              <a:rPr lang="en-US" sz="2000" i="1" dirty="0" smtClean="0">
                <a:latin typeface="Chalkboard"/>
                <a:cs typeface="Chalkboard"/>
              </a:rPr>
              <a:t>=-184 </a:t>
            </a:r>
            <a:r>
              <a:rPr lang="en-US" sz="2000" i="1" dirty="0" err="1" smtClean="0">
                <a:latin typeface="Chalkboard"/>
                <a:cs typeface="Chalkboard"/>
              </a:rPr>
              <a:t>deg</a:t>
            </a:r>
            <a:r>
              <a:rPr lang="en-US" sz="2000" i="1" dirty="0" smtClean="0">
                <a:latin typeface="Chalkboard"/>
                <a:cs typeface="Chalkboard"/>
              </a:rPr>
              <a:t>/</a:t>
            </a:r>
            <a:r>
              <a:rPr lang="en-US" sz="2000" i="1" dirty="0" err="1" smtClean="0">
                <a:latin typeface="Chalkboard"/>
                <a:cs typeface="Chalkboard"/>
              </a:rPr>
              <a:t>Gyr</a:t>
            </a:r>
            <a:endParaRPr lang="en-US" sz="2000" i="1" dirty="0">
              <a:latin typeface="Chalkboard"/>
              <a:cs typeface="Chalkboard"/>
            </a:endParaRPr>
          </a:p>
          <a:p>
            <a:pPr lvl="1">
              <a:spcBef>
                <a:spcPct val="50000"/>
              </a:spcBef>
            </a:pPr>
            <a:r>
              <a:rPr lang="en-US" sz="2000" i="1" dirty="0" smtClean="0">
                <a:latin typeface="Chalkboard"/>
                <a:cs typeface="Chalkboard"/>
                <a:sym typeface="Symbol" charset="0"/>
              </a:rPr>
              <a:t></a:t>
            </a:r>
            <a:r>
              <a:rPr lang="en-US" sz="2000" i="1" dirty="0" smtClean="0">
                <a:latin typeface="Chalkboard"/>
                <a:cs typeface="Chalkboard"/>
              </a:rPr>
              <a:t>=141˚.8		v</a:t>
            </a:r>
            <a:r>
              <a:rPr lang="en-US" sz="2000" i="1" baseline="-25000" dirty="0" smtClean="0">
                <a:latin typeface="Chalkboard"/>
                <a:cs typeface="Chalkboard"/>
              </a:rPr>
              <a:t>0</a:t>
            </a:r>
            <a:r>
              <a:rPr lang="en-US" sz="2000" i="1" dirty="0" smtClean="0">
                <a:latin typeface="Chalkboard"/>
                <a:cs typeface="Chalkboard"/>
              </a:rPr>
              <a:t>=87 km s</a:t>
            </a:r>
            <a:r>
              <a:rPr lang="en-US" sz="2000" i="1" baseline="30000" dirty="0" smtClean="0">
                <a:latin typeface="Chalkboard"/>
                <a:cs typeface="Chalkboard"/>
              </a:rPr>
              <a:t>-1</a:t>
            </a:r>
          </a:p>
          <a:p>
            <a:pPr lvl="1">
              <a:spcBef>
                <a:spcPct val="50000"/>
              </a:spcBef>
            </a:pPr>
            <a:r>
              <a:rPr lang="en-US" sz="2000" i="1" dirty="0" smtClean="0">
                <a:latin typeface="Chalkboard"/>
                <a:cs typeface="Chalkboard"/>
              </a:rPr>
              <a:t>r</a:t>
            </a:r>
            <a:r>
              <a:rPr lang="en-US" sz="2000" i="1" baseline="-25000" dirty="0" smtClean="0">
                <a:latin typeface="Chalkboard"/>
                <a:cs typeface="Chalkboard"/>
              </a:rPr>
              <a:t>0</a:t>
            </a:r>
            <a:r>
              <a:rPr lang="en-US" sz="2000" i="1" dirty="0" smtClean="0">
                <a:latin typeface="Chalkboard"/>
                <a:cs typeface="Chalkboard"/>
              </a:rPr>
              <a:t>=2.35 </a:t>
            </a:r>
            <a:r>
              <a:rPr lang="en-US" sz="2000" i="1" dirty="0" err="1" smtClean="0">
                <a:latin typeface="Chalkboard"/>
                <a:cs typeface="Chalkboard"/>
              </a:rPr>
              <a:t>kpc</a:t>
            </a:r>
            <a:endParaRPr lang="en-US" sz="2000" i="1" dirty="0" smtClean="0">
              <a:latin typeface="Chalkboard"/>
              <a:cs typeface="Chalkboard"/>
            </a:endParaRPr>
          </a:p>
          <a:p>
            <a:pPr>
              <a:spcBef>
                <a:spcPct val="50000"/>
              </a:spcBef>
              <a:buFontTx/>
              <a:buChar char="•"/>
            </a:pPr>
            <a:r>
              <a:rPr lang="en-US" sz="2000" dirty="0" smtClean="0">
                <a:latin typeface="Chalkboard"/>
                <a:cs typeface="Chalkboard"/>
              </a:rPr>
              <a:t>The RSG fit agrees with the HI kinematics</a:t>
            </a:r>
          </a:p>
          <a:p>
            <a:endParaRPr lang="en-US" sz="1600" dirty="0"/>
          </a:p>
        </p:txBody>
      </p:sp>
      <p:pic>
        <p:nvPicPr>
          <p:cNvPr id="4" name="Picture 3"/>
          <p:cNvPicPr>
            <a:picLocks noChangeAspect="1"/>
          </p:cNvPicPr>
          <p:nvPr/>
        </p:nvPicPr>
        <p:blipFill>
          <a:blip r:embed="rId4"/>
          <a:stretch>
            <a:fillRect/>
          </a:stretch>
        </p:blipFill>
        <p:spPr>
          <a:xfrm>
            <a:off x="0" y="4700843"/>
            <a:ext cx="4658324" cy="1897332"/>
          </a:xfrm>
          <a:prstGeom prst="rect">
            <a:avLst/>
          </a:prstGeom>
        </p:spPr>
      </p:pic>
      <p:sp>
        <p:nvSpPr>
          <p:cNvPr id="7" name="TextBox 6"/>
          <p:cNvSpPr txBox="1"/>
          <p:nvPr/>
        </p:nvSpPr>
        <p:spPr>
          <a:xfrm>
            <a:off x="4658324" y="6413509"/>
            <a:ext cx="2997200" cy="369332"/>
          </a:xfrm>
          <a:prstGeom prst="rect">
            <a:avLst/>
          </a:prstGeom>
          <a:noFill/>
        </p:spPr>
        <p:txBody>
          <a:bodyPr wrap="square" rtlCol="0">
            <a:spAutoFit/>
          </a:bodyPr>
          <a:lstStyle/>
          <a:p>
            <a:r>
              <a:rPr lang="en-US" i="1" dirty="0" err="1" smtClean="0"/>
              <a:t>Kallivayalil</a:t>
            </a:r>
            <a:r>
              <a:rPr lang="en-US" i="1" dirty="0" smtClean="0"/>
              <a:t> et al. (2013)</a:t>
            </a:r>
            <a:endParaRPr lang="en-US" i="1" dirty="0"/>
          </a:p>
        </p:txBody>
      </p:sp>
    </p:spTree>
    <p:extLst>
      <p:ext uri="{BB962C8B-B14F-4D97-AF65-F5344CB8AC3E}">
        <p14:creationId xmlns:p14="http://schemas.microsoft.com/office/powerpoint/2010/main" val="93847733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ewcsta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1903005"/>
            <a:ext cx="6924595" cy="3309907"/>
          </a:xfrm>
          <a:prstGeom prst="rect">
            <a:avLst/>
          </a:prstGeom>
        </p:spPr>
      </p:pic>
      <p:sp>
        <p:nvSpPr>
          <p:cNvPr id="3" name="Title 2"/>
          <p:cNvSpPr>
            <a:spLocks noGrp="1"/>
          </p:cNvSpPr>
          <p:nvPr>
            <p:ph type="title"/>
          </p:nvPr>
        </p:nvSpPr>
        <p:spPr/>
        <p:txBody>
          <a:bodyPr/>
          <a:lstStyle/>
          <a:p>
            <a:r>
              <a:rPr lang="en-US" dirty="0" smtClean="0">
                <a:latin typeface="Chalkboard"/>
                <a:cs typeface="Chalkboard"/>
              </a:rPr>
              <a:t>Results</a:t>
            </a:r>
            <a:endParaRPr lang="en-US" dirty="0">
              <a:latin typeface="Chalkboard"/>
              <a:cs typeface="Chalkboard"/>
            </a:endParaRPr>
          </a:p>
        </p:txBody>
      </p:sp>
      <p:sp>
        <p:nvSpPr>
          <p:cNvPr id="4" name="TextBox 3"/>
          <p:cNvSpPr txBox="1"/>
          <p:nvPr/>
        </p:nvSpPr>
        <p:spPr>
          <a:xfrm>
            <a:off x="1881969" y="5599616"/>
            <a:ext cx="4850279" cy="523220"/>
          </a:xfrm>
          <a:prstGeom prst="rect">
            <a:avLst/>
          </a:prstGeom>
          <a:noFill/>
        </p:spPr>
        <p:txBody>
          <a:bodyPr wrap="square" rtlCol="0">
            <a:spAutoFit/>
          </a:bodyPr>
          <a:lstStyle/>
          <a:p>
            <a:r>
              <a:rPr lang="en-US" sz="2800" dirty="0" smtClean="0">
                <a:latin typeface="Chalkboard"/>
                <a:cs typeface="Chalkboard"/>
              </a:rPr>
              <a:t>All stars</a:t>
            </a:r>
            <a:endParaRPr lang="en-US" sz="2800" dirty="0">
              <a:latin typeface="Chalkboard"/>
              <a:cs typeface="Chalkboard"/>
            </a:endParaRPr>
          </a:p>
        </p:txBody>
      </p:sp>
    </p:spTree>
    <p:extLst>
      <p:ext uri="{BB962C8B-B14F-4D97-AF65-F5344CB8AC3E}">
        <p14:creationId xmlns:p14="http://schemas.microsoft.com/office/powerpoint/2010/main" val="25991548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91050"/>
            <a:ext cx="8229600" cy="1143000"/>
          </a:xfrm>
        </p:spPr>
        <p:txBody>
          <a:bodyPr/>
          <a:lstStyle/>
          <a:p>
            <a:r>
              <a:rPr lang="en-US" dirty="0" smtClean="0">
                <a:latin typeface="Chalkboard"/>
                <a:cs typeface="Chalkboard"/>
              </a:rPr>
              <a:t>Results</a:t>
            </a:r>
            <a:endParaRPr lang="en-US" dirty="0">
              <a:latin typeface="Chalkboard"/>
              <a:cs typeface="Chalkboard"/>
            </a:endParaRPr>
          </a:p>
        </p:txBody>
      </p:sp>
      <p:sp>
        <p:nvSpPr>
          <p:cNvPr id="4" name="TextBox 3"/>
          <p:cNvSpPr txBox="1"/>
          <p:nvPr/>
        </p:nvSpPr>
        <p:spPr>
          <a:xfrm>
            <a:off x="457200" y="1269859"/>
            <a:ext cx="2771219" cy="1384995"/>
          </a:xfrm>
          <a:prstGeom prst="rect">
            <a:avLst/>
          </a:prstGeom>
          <a:noFill/>
        </p:spPr>
        <p:txBody>
          <a:bodyPr wrap="square" rtlCol="0">
            <a:spAutoFit/>
          </a:bodyPr>
          <a:lstStyle/>
          <a:p>
            <a:r>
              <a:rPr lang="en-US" sz="2800" dirty="0" smtClean="0">
                <a:latin typeface="Chalkboard"/>
                <a:cs typeface="Chalkboard"/>
              </a:rPr>
              <a:t>Residuals from dynamical model</a:t>
            </a:r>
            <a:endParaRPr lang="en-US" sz="2800" dirty="0">
              <a:latin typeface="Chalkboard"/>
              <a:cs typeface="Chalkboard"/>
            </a:endParaRPr>
          </a:p>
        </p:txBody>
      </p:sp>
      <p:pic>
        <p:nvPicPr>
          <p:cNvPr id="5" name="Picture 4" descr="rvelsnew_r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2555" y="1355580"/>
            <a:ext cx="5313621" cy="5384108"/>
          </a:xfrm>
          <a:prstGeom prst="rect">
            <a:avLst/>
          </a:prstGeom>
        </p:spPr>
      </p:pic>
    </p:spTree>
    <p:extLst>
      <p:ext uri="{BB962C8B-B14F-4D97-AF65-F5344CB8AC3E}">
        <p14:creationId xmlns:p14="http://schemas.microsoft.com/office/powerpoint/2010/main" val="303429229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ewfi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400" y="1765300"/>
            <a:ext cx="7040411" cy="3316003"/>
          </a:xfrm>
          <a:prstGeom prst="rect">
            <a:avLst/>
          </a:prstGeom>
        </p:spPr>
      </p:pic>
      <p:sp>
        <p:nvSpPr>
          <p:cNvPr id="3" name="Title 2"/>
          <p:cNvSpPr>
            <a:spLocks noGrp="1"/>
          </p:cNvSpPr>
          <p:nvPr>
            <p:ph type="title"/>
          </p:nvPr>
        </p:nvSpPr>
        <p:spPr/>
        <p:txBody>
          <a:bodyPr/>
          <a:lstStyle/>
          <a:p>
            <a:r>
              <a:rPr lang="en-US" dirty="0" smtClean="0">
                <a:latin typeface="Chalkboard"/>
                <a:cs typeface="Chalkboard"/>
              </a:rPr>
              <a:t>Results</a:t>
            </a:r>
            <a:endParaRPr lang="en-US" dirty="0">
              <a:latin typeface="Chalkboard"/>
              <a:cs typeface="Chalkboard"/>
            </a:endParaRPr>
          </a:p>
        </p:txBody>
      </p:sp>
      <p:sp>
        <p:nvSpPr>
          <p:cNvPr id="4" name="TextBox 3"/>
          <p:cNvSpPr txBox="1"/>
          <p:nvPr/>
        </p:nvSpPr>
        <p:spPr>
          <a:xfrm>
            <a:off x="1041400" y="5431322"/>
            <a:ext cx="7040411" cy="830997"/>
          </a:xfrm>
          <a:prstGeom prst="rect">
            <a:avLst/>
          </a:prstGeom>
          <a:noFill/>
        </p:spPr>
        <p:txBody>
          <a:bodyPr wrap="square" rtlCol="0">
            <a:spAutoFit/>
          </a:bodyPr>
          <a:lstStyle/>
          <a:p>
            <a:r>
              <a:rPr lang="en-US" sz="2400" dirty="0" smtClean="0">
                <a:latin typeface="Chalkboard"/>
                <a:cs typeface="Chalkboard"/>
              </a:rPr>
              <a:t>The outliers are predominantly stars with kinematic signature of HI arms E and B</a:t>
            </a:r>
            <a:endParaRPr lang="en-US" sz="2400" dirty="0">
              <a:latin typeface="Chalkboard"/>
              <a:cs typeface="Chalkboard"/>
            </a:endParaRPr>
          </a:p>
        </p:txBody>
      </p:sp>
    </p:spTree>
    <p:extLst>
      <p:ext uri="{BB962C8B-B14F-4D97-AF65-F5344CB8AC3E}">
        <p14:creationId xmlns:p14="http://schemas.microsoft.com/office/powerpoint/2010/main" val="133731652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13442"/>
            <a:ext cx="8229600" cy="1143000"/>
          </a:xfrm>
        </p:spPr>
        <p:txBody>
          <a:bodyPr/>
          <a:lstStyle/>
          <a:p>
            <a:r>
              <a:rPr lang="en-US" dirty="0" smtClean="0">
                <a:latin typeface="Chalkboard"/>
                <a:cs typeface="Chalkboard"/>
              </a:rPr>
              <a:t>A closer look at the outliers</a:t>
            </a:r>
            <a:endParaRPr lang="en-US" dirty="0">
              <a:latin typeface="Chalkboard"/>
              <a:cs typeface="Chalkboard"/>
            </a:endParaRPr>
          </a:p>
        </p:txBody>
      </p:sp>
      <p:sp>
        <p:nvSpPr>
          <p:cNvPr id="5" name="TextBox 4"/>
          <p:cNvSpPr txBox="1"/>
          <p:nvPr/>
        </p:nvSpPr>
        <p:spPr>
          <a:xfrm>
            <a:off x="137704" y="2065432"/>
            <a:ext cx="1989073" cy="1200328"/>
          </a:xfrm>
          <a:prstGeom prst="rect">
            <a:avLst/>
          </a:prstGeom>
          <a:noFill/>
        </p:spPr>
        <p:txBody>
          <a:bodyPr wrap="square" rtlCol="0">
            <a:spAutoFit/>
          </a:bodyPr>
          <a:lstStyle/>
          <a:p>
            <a:r>
              <a:rPr lang="en-US" sz="2400" dirty="0" smtClean="0">
                <a:latin typeface="Chalkboard"/>
                <a:cs typeface="Chalkboard"/>
              </a:rPr>
              <a:t>Space motion contribution subtracted</a:t>
            </a:r>
            <a:endParaRPr lang="en-US" sz="2400" dirty="0">
              <a:latin typeface="Chalkboard"/>
              <a:cs typeface="Chalkboard"/>
            </a:endParaRPr>
          </a:p>
        </p:txBody>
      </p:sp>
      <p:pic>
        <p:nvPicPr>
          <p:cNvPr id="6" name="Picture 5" descr="rvelsnew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9193" y="1405080"/>
            <a:ext cx="5264771" cy="5334610"/>
          </a:xfrm>
          <a:prstGeom prst="rect">
            <a:avLst/>
          </a:prstGeom>
        </p:spPr>
      </p:pic>
      <p:pic>
        <p:nvPicPr>
          <p:cNvPr id="7" name="Picture 6" descr="rvelsne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3779" y="1405080"/>
            <a:ext cx="5270185" cy="5340096"/>
          </a:xfrm>
          <a:prstGeom prst="rect">
            <a:avLst/>
          </a:prstGeom>
        </p:spPr>
      </p:pic>
    </p:spTree>
    <p:extLst>
      <p:ext uri="{BB962C8B-B14F-4D97-AF65-F5344CB8AC3E}">
        <p14:creationId xmlns:p14="http://schemas.microsoft.com/office/powerpoint/2010/main" val="22889382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halkboard"/>
                <a:cs typeface="Chalkboard"/>
              </a:rPr>
              <a:t>What Does It Mean?</a:t>
            </a:r>
            <a:endParaRPr lang="en-US" dirty="0">
              <a:latin typeface="Chalkboard"/>
              <a:cs typeface="Chalkboard"/>
            </a:endParaRPr>
          </a:p>
        </p:txBody>
      </p:sp>
      <p:pic>
        <p:nvPicPr>
          <p:cNvPr id="3" name="Picture 2" descr="rvelsne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741" y="2405566"/>
            <a:ext cx="4289433" cy="4346334"/>
          </a:xfrm>
          <a:prstGeom prst="rect">
            <a:avLst/>
          </a:prstGeom>
        </p:spPr>
      </p:pic>
      <p:pic>
        <p:nvPicPr>
          <p:cNvPr id="5" name="Picture 4" descr="im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5024" y="2906217"/>
            <a:ext cx="4324728" cy="3243546"/>
          </a:xfrm>
          <a:prstGeom prst="rect">
            <a:avLst/>
          </a:prstGeom>
        </p:spPr>
      </p:pic>
    </p:spTree>
    <p:extLst>
      <p:ext uri="{BB962C8B-B14F-4D97-AF65-F5344CB8AC3E}">
        <p14:creationId xmlns:p14="http://schemas.microsoft.com/office/powerpoint/2010/main" val="421676400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tfe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2844" y="1418916"/>
            <a:ext cx="3803702" cy="38981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sz="3600" dirty="0" err="1" smtClean="0">
                <a:latin typeface="Chalkboard"/>
                <a:cs typeface="Chalkboard"/>
              </a:rPr>
              <a:t>Metallicities</a:t>
            </a:r>
            <a:r>
              <a:rPr lang="en-US" sz="3600" dirty="0" smtClean="0">
                <a:latin typeface="Chalkboard"/>
                <a:cs typeface="Chalkboard"/>
              </a:rPr>
              <a:t> of the outliers</a:t>
            </a:r>
            <a:endParaRPr lang="en-US" sz="3600" dirty="0">
              <a:latin typeface="Chalkboard"/>
              <a:cs typeface="Chalkboard"/>
            </a:endParaRPr>
          </a:p>
        </p:txBody>
      </p:sp>
      <p:pic>
        <p:nvPicPr>
          <p:cNvPr id="6" name="Picture 4" descr="wrdcm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4279" y="1373019"/>
            <a:ext cx="3764140" cy="3898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 y="5523129"/>
            <a:ext cx="8229600" cy="1200329"/>
          </a:xfrm>
          <a:prstGeom prst="rect">
            <a:avLst/>
          </a:prstGeom>
          <a:noFill/>
        </p:spPr>
        <p:txBody>
          <a:bodyPr wrap="square" rtlCol="0">
            <a:spAutoFit/>
          </a:bodyPr>
          <a:lstStyle/>
          <a:p>
            <a:r>
              <a:rPr lang="en-US" dirty="0" smtClean="0">
                <a:latin typeface="Chalkboard"/>
                <a:cs typeface="Chalkboard"/>
              </a:rPr>
              <a:t>LMC median: [Fe/H]=-0.56 +/- 0.5 (dispersion)    Cole et al.  (2005) LMC: -0.4 +/- 0.3</a:t>
            </a:r>
          </a:p>
          <a:p>
            <a:r>
              <a:rPr lang="en-US" dirty="0" smtClean="0">
                <a:latin typeface="Chalkboard"/>
                <a:cs typeface="Chalkboard"/>
              </a:rPr>
              <a:t>Outlier population median: -1.25 +/- 0.7 (dispersion)  De </a:t>
            </a:r>
            <a:r>
              <a:rPr lang="en-US" dirty="0" err="1" smtClean="0">
                <a:latin typeface="Chalkboard"/>
                <a:cs typeface="Chalkboard"/>
              </a:rPr>
              <a:t>Propris</a:t>
            </a:r>
            <a:r>
              <a:rPr lang="en-US" dirty="0" smtClean="0">
                <a:latin typeface="Chalkboard"/>
                <a:cs typeface="Chalkboard"/>
              </a:rPr>
              <a:t> et al. (2010) SMC: -1.35 +/- 0.65</a:t>
            </a:r>
            <a:endParaRPr lang="en-US" dirty="0">
              <a:latin typeface="Chalkboard"/>
              <a:cs typeface="Chalkboard"/>
            </a:endParaRPr>
          </a:p>
        </p:txBody>
      </p:sp>
    </p:spTree>
    <p:extLst>
      <p:ext uri="{BB962C8B-B14F-4D97-AF65-F5344CB8AC3E}">
        <p14:creationId xmlns:p14="http://schemas.microsoft.com/office/powerpoint/2010/main" val="53953287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halkboard"/>
                <a:cs typeface="Chalkboard"/>
              </a:rPr>
              <a:t>Contributors</a:t>
            </a:r>
            <a:endParaRPr lang="en-US" dirty="0">
              <a:latin typeface="Chalkboard"/>
              <a:cs typeface="Chalkboard"/>
            </a:endParaRPr>
          </a:p>
        </p:txBody>
      </p:sp>
      <p:sp>
        <p:nvSpPr>
          <p:cNvPr id="3" name="Content Placeholder 2"/>
          <p:cNvSpPr>
            <a:spLocks noGrp="1"/>
          </p:cNvSpPr>
          <p:nvPr>
            <p:ph idx="1"/>
          </p:nvPr>
        </p:nvSpPr>
        <p:spPr>
          <a:xfrm>
            <a:off x="457200" y="1600200"/>
            <a:ext cx="3121020" cy="4525963"/>
          </a:xfrm>
        </p:spPr>
        <p:txBody>
          <a:bodyPr/>
          <a:lstStyle/>
          <a:p>
            <a:pPr marL="0" indent="0">
              <a:buNone/>
            </a:pPr>
            <a:r>
              <a:rPr lang="en-US" dirty="0" smtClean="0">
                <a:latin typeface="Chalkboard"/>
                <a:cs typeface="Chalkboard"/>
              </a:rPr>
              <a:t>Phil Massey</a:t>
            </a:r>
          </a:p>
          <a:p>
            <a:pPr marL="0" indent="0">
              <a:buNone/>
            </a:pPr>
            <a:r>
              <a:rPr lang="en-US" dirty="0" smtClean="0">
                <a:latin typeface="Chalkboard"/>
                <a:cs typeface="Chalkboard"/>
              </a:rPr>
              <a:t>Bob Blum</a:t>
            </a:r>
          </a:p>
          <a:p>
            <a:pPr marL="0" indent="0">
              <a:buNone/>
            </a:pPr>
            <a:r>
              <a:rPr lang="en-US" dirty="0" smtClean="0">
                <a:latin typeface="Chalkboard"/>
                <a:cs typeface="Chalkboard"/>
              </a:rPr>
              <a:t>Dennis </a:t>
            </a:r>
            <a:r>
              <a:rPr lang="en-US" dirty="0" err="1" smtClean="0">
                <a:latin typeface="Chalkboard"/>
                <a:cs typeface="Chalkboard"/>
              </a:rPr>
              <a:t>Zaritsky</a:t>
            </a:r>
            <a:endParaRPr lang="en-US" dirty="0" smtClean="0">
              <a:latin typeface="Chalkboard"/>
              <a:cs typeface="Chalkboard"/>
            </a:endParaRPr>
          </a:p>
          <a:p>
            <a:pPr marL="0" indent="0">
              <a:buNone/>
            </a:pPr>
            <a:r>
              <a:rPr lang="en-US" dirty="0" smtClean="0">
                <a:latin typeface="Chalkboard"/>
                <a:cs typeface="Chalkboard"/>
              </a:rPr>
              <a:t>Brianna Smart</a:t>
            </a:r>
          </a:p>
          <a:p>
            <a:pPr marL="0" indent="0">
              <a:buNone/>
            </a:pPr>
            <a:r>
              <a:rPr lang="en-US" dirty="0" smtClean="0">
                <a:latin typeface="Chalkboard"/>
                <a:cs typeface="Chalkboard"/>
              </a:rPr>
              <a:t>Martha Boyer</a:t>
            </a:r>
          </a:p>
          <a:p>
            <a:pPr marL="0" indent="0">
              <a:buNone/>
            </a:pPr>
            <a:r>
              <a:rPr lang="en-US" dirty="0" smtClean="0">
                <a:latin typeface="Chalkboard"/>
                <a:cs typeface="Chalkboard"/>
              </a:rPr>
              <a:t>Karl Gordon</a:t>
            </a:r>
          </a:p>
          <a:p>
            <a:pPr marL="0" indent="0">
              <a:buNone/>
            </a:pPr>
            <a:endParaRPr lang="en-US" dirty="0">
              <a:latin typeface="Chalkboard"/>
              <a:cs typeface="Chalkboard"/>
            </a:endParaRPr>
          </a:p>
        </p:txBody>
      </p:sp>
      <p:sp>
        <p:nvSpPr>
          <p:cNvPr id="4" name="Content Placeholder 2"/>
          <p:cNvSpPr txBox="1">
            <a:spLocks/>
          </p:cNvSpPr>
          <p:nvPr/>
        </p:nvSpPr>
        <p:spPr>
          <a:xfrm>
            <a:off x="4981615" y="1606068"/>
            <a:ext cx="312102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err="1" smtClean="0">
                <a:latin typeface="Chalkboard"/>
                <a:cs typeface="Chalkboard"/>
              </a:rPr>
              <a:t>Abi</a:t>
            </a:r>
            <a:r>
              <a:rPr lang="en-US" dirty="0" smtClean="0">
                <a:latin typeface="Chalkboard"/>
                <a:cs typeface="Chalkboard"/>
              </a:rPr>
              <a:t> </a:t>
            </a:r>
            <a:r>
              <a:rPr lang="en-US" dirty="0" err="1" smtClean="0">
                <a:latin typeface="Chalkboard"/>
                <a:cs typeface="Chalkboard"/>
              </a:rPr>
              <a:t>Saha</a:t>
            </a:r>
            <a:endParaRPr lang="en-US" dirty="0" smtClean="0">
              <a:latin typeface="Chalkboard"/>
              <a:cs typeface="Chalkboard"/>
            </a:endParaRPr>
          </a:p>
          <a:p>
            <a:pPr marL="0" indent="0">
              <a:buFont typeface="Arial" pitchFamily="34" charset="0"/>
              <a:buNone/>
            </a:pPr>
            <a:r>
              <a:rPr lang="en-US" dirty="0" smtClean="0">
                <a:latin typeface="Chalkboard"/>
                <a:cs typeface="Chalkboard"/>
              </a:rPr>
              <a:t>Ed </a:t>
            </a:r>
            <a:r>
              <a:rPr lang="en-US" dirty="0" err="1" smtClean="0">
                <a:latin typeface="Chalkboard"/>
                <a:cs typeface="Chalkboard"/>
              </a:rPr>
              <a:t>Olszewski</a:t>
            </a:r>
            <a:endParaRPr lang="en-US" dirty="0" smtClean="0">
              <a:latin typeface="Chalkboard"/>
              <a:cs typeface="Chalkboard"/>
            </a:endParaRPr>
          </a:p>
          <a:p>
            <a:pPr marL="0" indent="0">
              <a:buFont typeface="Arial" pitchFamily="34" charset="0"/>
              <a:buNone/>
            </a:pPr>
            <a:r>
              <a:rPr lang="en-US" dirty="0" smtClean="0">
                <a:latin typeface="Chalkboard"/>
                <a:cs typeface="Chalkboard"/>
              </a:rPr>
              <a:t>David </a:t>
            </a:r>
            <a:r>
              <a:rPr lang="en-US" dirty="0" err="1" smtClean="0">
                <a:latin typeface="Chalkboard"/>
                <a:cs typeface="Chalkboard"/>
              </a:rPr>
              <a:t>Nidever</a:t>
            </a:r>
            <a:endParaRPr lang="en-US" dirty="0" smtClean="0">
              <a:latin typeface="Chalkboard"/>
              <a:cs typeface="Chalkboard"/>
            </a:endParaRPr>
          </a:p>
          <a:p>
            <a:pPr marL="0" indent="0">
              <a:buFont typeface="Arial" pitchFamily="34" charset="0"/>
              <a:buNone/>
            </a:pPr>
            <a:r>
              <a:rPr lang="en-US" dirty="0" err="1" smtClean="0">
                <a:latin typeface="Chalkboard"/>
                <a:cs typeface="Chalkboard"/>
              </a:rPr>
              <a:t>Gurtina</a:t>
            </a:r>
            <a:r>
              <a:rPr lang="en-US" dirty="0" smtClean="0">
                <a:latin typeface="Chalkboard"/>
                <a:cs typeface="Chalkboard"/>
              </a:rPr>
              <a:t> </a:t>
            </a:r>
            <a:r>
              <a:rPr lang="en-US" dirty="0" err="1" smtClean="0">
                <a:latin typeface="Chalkboard"/>
                <a:cs typeface="Chalkboard"/>
              </a:rPr>
              <a:t>Besla</a:t>
            </a:r>
            <a:endParaRPr lang="en-US" dirty="0" smtClean="0">
              <a:latin typeface="Chalkboard"/>
              <a:cs typeface="Chalkboard"/>
            </a:endParaRPr>
          </a:p>
          <a:p>
            <a:pPr marL="0" indent="0">
              <a:buFont typeface="Arial" pitchFamily="34" charset="0"/>
              <a:buNone/>
            </a:pPr>
            <a:r>
              <a:rPr lang="en-US" dirty="0" smtClean="0">
                <a:latin typeface="Chalkboard"/>
                <a:cs typeface="Chalkboard"/>
              </a:rPr>
              <a:t>Tim Axelrod</a:t>
            </a:r>
          </a:p>
        </p:txBody>
      </p:sp>
    </p:spTree>
    <p:extLst>
      <p:ext uri="{BB962C8B-B14F-4D97-AF65-F5344CB8AC3E}">
        <p14:creationId xmlns:p14="http://schemas.microsoft.com/office/powerpoint/2010/main" val="268426833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halkboard"/>
                <a:cs typeface="Chalkboard"/>
              </a:rPr>
              <a:t>More dynamical evidence</a:t>
            </a:r>
            <a:endParaRPr lang="en-US" dirty="0">
              <a:latin typeface="Chalkboard"/>
              <a:cs typeface="Chalkboard"/>
            </a:endParaRPr>
          </a:p>
        </p:txBody>
      </p:sp>
      <p:pic>
        <p:nvPicPr>
          <p:cNvPr id="3" name="Picture 2"/>
          <p:cNvPicPr>
            <a:picLocks noChangeAspect="1"/>
          </p:cNvPicPr>
          <p:nvPr/>
        </p:nvPicPr>
        <p:blipFill>
          <a:blip r:embed="rId2"/>
          <a:stretch>
            <a:fillRect/>
          </a:stretch>
        </p:blipFill>
        <p:spPr>
          <a:xfrm>
            <a:off x="4115852" y="1730514"/>
            <a:ext cx="4876017" cy="4989790"/>
          </a:xfrm>
          <a:prstGeom prst="rect">
            <a:avLst/>
          </a:prstGeom>
        </p:spPr>
      </p:pic>
      <p:sp>
        <p:nvSpPr>
          <p:cNvPr id="4" name="TextBox 3"/>
          <p:cNvSpPr txBox="1"/>
          <p:nvPr/>
        </p:nvSpPr>
        <p:spPr>
          <a:xfrm>
            <a:off x="275410" y="1730514"/>
            <a:ext cx="3503829" cy="4401205"/>
          </a:xfrm>
          <a:prstGeom prst="rect">
            <a:avLst/>
          </a:prstGeom>
          <a:noFill/>
        </p:spPr>
        <p:txBody>
          <a:bodyPr wrap="square" rtlCol="0">
            <a:spAutoFit/>
          </a:bodyPr>
          <a:lstStyle/>
          <a:p>
            <a:r>
              <a:rPr lang="en-US" sz="2800" dirty="0" err="1" smtClean="0">
                <a:latin typeface="Chalkboard"/>
                <a:cs typeface="Chalkboard"/>
              </a:rPr>
              <a:t>Casetti-Dinescu</a:t>
            </a:r>
            <a:r>
              <a:rPr lang="en-US" sz="2800" dirty="0" smtClean="0">
                <a:latin typeface="Chalkboard"/>
                <a:cs typeface="Chalkboard"/>
              </a:rPr>
              <a:t> et al. (2012) found proper motion signature in the outlier population</a:t>
            </a:r>
          </a:p>
          <a:p>
            <a:r>
              <a:rPr lang="en-US" sz="2800" dirty="0" smtClean="0">
                <a:latin typeface="Chalkboard"/>
                <a:cs typeface="Chalkboard"/>
              </a:rPr>
              <a:t>…but note contradictory conclusion by </a:t>
            </a:r>
            <a:r>
              <a:rPr lang="en-US" sz="2800" dirty="0" err="1" smtClean="0">
                <a:latin typeface="Chalkboard"/>
                <a:cs typeface="Chalkboard"/>
              </a:rPr>
              <a:t>Radek</a:t>
            </a:r>
            <a:r>
              <a:rPr lang="en-US" sz="2800" dirty="0" smtClean="0">
                <a:latin typeface="Chalkboard"/>
                <a:cs typeface="Chalkboard"/>
              </a:rPr>
              <a:t> (personal communication)</a:t>
            </a:r>
            <a:endParaRPr lang="en-US" sz="2800" dirty="0">
              <a:latin typeface="Chalkboard"/>
              <a:cs typeface="Chalkboard"/>
            </a:endParaRPr>
          </a:p>
        </p:txBody>
      </p:sp>
    </p:spTree>
    <p:extLst>
      <p:ext uri="{BB962C8B-B14F-4D97-AF65-F5344CB8AC3E}">
        <p14:creationId xmlns:p14="http://schemas.microsoft.com/office/powerpoint/2010/main" val="30004094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halkboard"/>
                <a:cs typeface="Chalkboard"/>
              </a:rPr>
              <a:t>What Does It Mean?</a:t>
            </a:r>
            <a:endParaRPr lang="en-US" dirty="0">
              <a:latin typeface="Chalkboard"/>
              <a:cs typeface="Chalkboard"/>
            </a:endParaRPr>
          </a:p>
        </p:txBody>
      </p:sp>
      <p:pic>
        <p:nvPicPr>
          <p:cNvPr id="3" name="Picture 2" descr="rvelsnew.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741" y="2405566"/>
            <a:ext cx="4289433" cy="4346334"/>
          </a:xfrm>
          <a:prstGeom prst="rect">
            <a:avLst/>
          </a:prstGeom>
        </p:spPr>
      </p:pic>
      <p:pic>
        <p:nvPicPr>
          <p:cNvPr id="6" name="3d1.mpg">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4823880" y="2143977"/>
            <a:ext cx="4132795" cy="445049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002826" y="3760986"/>
            <a:ext cx="1111324" cy="109899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8100" cmpd="sng">
                <a:solidFill>
                  <a:schemeClr val="tx1"/>
                </a:solidFill>
              </a:ln>
            </a:endParaRPr>
          </a:p>
        </p:txBody>
      </p:sp>
      <p:sp>
        <p:nvSpPr>
          <p:cNvPr id="8" name="TextBox 7"/>
          <p:cNvSpPr txBox="1"/>
          <p:nvPr/>
        </p:nvSpPr>
        <p:spPr>
          <a:xfrm>
            <a:off x="5959475" y="1686378"/>
            <a:ext cx="2997200" cy="369332"/>
          </a:xfrm>
          <a:prstGeom prst="rect">
            <a:avLst/>
          </a:prstGeom>
          <a:noFill/>
        </p:spPr>
        <p:txBody>
          <a:bodyPr wrap="square" rtlCol="0">
            <a:spAutoFit/>
          </a:bodyPr>
          <a:lstStyle/>
          <a:p>
            <a:r>
              <a:rPr lang="en-US" i="1" dirty="0" smtClean="0"/>
              <a:t>Olsen &amp; </a:t>
            </a:r>
            <a:r>
              <a:rPr lang="en-US" i="1" dirty="0" err="1" smtClean="0"/>
              <a:t>Salyk</a:t>
            </a:r>
            <a:r>
              <a:rPr lang="en-US" i="1" dirty="0"/>
              <a:t> </a:t>
            </a:r>
            <a:r>
              <a:rPr lang="en-US" i="1" dirty="0" smtClean="0"/>
              <a:t>(2002)</a:t>
            </a:r>
            <a:endParaRPr lang="en-US" i="1" dirty="0"/>
          </a:p>
        </p:txBody>
      </p:sp>
    </p:spTree>
    <p:extLst>
      <p:ext uri="{BB962C8B-B14F-4D97-AF65-F5344CB8AC3E}">
        <p14:creationId xmlns:p14="http://schemas.microsoft.com/office/powerpoint/2010/main" val="138362012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988" y="262427"/>
            <a:ext cx="8229600" cy="1143000"/>
          </a:xfrm>
        </p:spPr>
        <p:txBody>
          <a:bodyPr/>
          <a:lstStyle/>
          <a:p>
            <a:r>
              <a:rPr lang="en-US" dirty="0" smtClean="0">
                <a:latin typeface="Chalkboard"/>
                <a:cs typeface="Chalkboard"/>
              </a:rPr>
              <a:t>What Does It Mean?</a:t>
            </a:r>
            <a:endParaRPr lang="en-US" dirty="0">
              <a:latin typeface="Chalkboard"/>
              <a:cs typeface="Chalkboard"/>
            </a:endParaRPr>
          </a:p>
        </p:txBody>
      </p:sp>
      <p:pic>
        <p:nvPicPr>
          <p:cNvPr id="3" name="Picture 2" descr="rvelsnew.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741" y="2405566"/>
            <a:ext cx="4289433" cy="4346334"/>
          </a:xfrm>
          <a:prstGeom prst="rect">
            <a:avLst/>
          </a:prstGeom>
        </p:spPr>
      </p:pic>
      <p:sp>
        <p:nvSpPr>
          <p:cNvPr id="4" name="Rectangle 3"/>
          <p:cNvSpPr/>
          <p:nvPr/>
        </p:nvSpPr>
        <p:spPr>
          <a:xfrm>
            <a:off x="2002826" y="3760986"/>
            <a:ext cx="1111324" cy="109899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8100" cmpd="sng">
                <a:solidFill>
                  <a:schemeClr val="tx1"/>
                </a:solidFill>
              </a:ln>
            </a:endParaRPr>
          </a:p>
        </p:txBody>
      </p:sp>
      <p:pic>
        <p:nvPicPr>
          <p:cNvPr id="7" name="3d2.mpg">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4827154" y="2152240"/>
            <a:ext cx="4135047" cy="445312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959475" y="1686378"/>
            <a:ext cx="2997200" cy="369332"/>
          </a:xfrm>
          <a:prstGeom prst="rect">
            <a:avLst/>
          </a:prstGeom>
          <a:noFill/>
        </p:spPr>
        <p:txBody>
          <a:bodyPr wrap="square" rtlCol="0">
            <a:spAutoFit/>
          </a:bodyPr>
          <a:lstStyle/>
          <a:p>
            <a:r>
              <a:rPr lang="en-US" i="1" dirty="0" smtClean="0"/>
              <a:t>Olsen &amp; </a:t>
            </a:r>
            <a:r>
              <a:rPr lang="en-US" i="1" dirty="0" err="1" smtClean="0"/>
              <a:t>Salyk</a:t>
            </a:r>
            <a:r>
              <a:rPr lang="en-US" i="1" dirty="0"/>
              <a:t> </a:t>
            </a:r>
            <a:r>
              <a:rPr lang="en-US" i="1" dirty="0" smtClean="0"/>
              <a:t>(2002)</a:t>
            </a:r>
            <a:endParaRPr lang="en-US" i="1" dirty="0"/>
          </a:p>
        </p:txBody>
      </p:sp>
    </p:spTree>
    <p:extLst>
      <p:ext uri="{BB962C8B-B14F-4D97-AF65-F5344CB8AC3E}">
        <p14:creationId xmlns:p14="http://schemas.microsoft.com/office/powerpoint/2010/main" val="15941522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152400"/>
            <a:ext cx="7772400" cy="1143000"/>
          </a:xfrm>
        </p:spPr>
        <p:txBody>
          <a:bodyPr/>
          <a:lstStyle/>
          <a:p>
            <a:r>
              <a:rPr lang="en-US" dirty="0" smtClean="0">
                <a:solidFill>
                  <a:schemeClr val="tx1"/>
                </a:solidFill>
              </a:rPr>
              <a:t>So what happened?</a:t>
            </a:r>
            <a:endParaRPr lang="en-US" dirty="0">
              <a:solidFill>
                <a:schemeClr val="tx1"/>
              </a:solidFill>
            </a:endParaRPr>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447800"/>
            <a:ext cx="7362825" cy="444023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125" name="Text Box 5"/>
          <p:cNvSpPr txBox="1">
            <a:spLocks noChangeArrowheads="1"/>
          </p:cNvSpPr>
          <p:nvPr/>
        </p:nvSpPr>
        <p:spPr bwMode="auto">
          <a:xfrm>
            <a:off x="4191000" y="6019800"/>
            <a:ext cx="43592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21-cm HI map from Putman et al. (2003)</a:t>
            </a:r>
          </a:p>
        </p:txBody>
      </p:sp>
      <p:sp>
        <p:nvSpPr>
          <p:cNvPr id="5126" name="Text Box 6"/>
          <p:cNvSpPr txBox="1">
            <a:spLocks noChangeArrowheads="1"/>
          </p:cNvSpPr>
          <p:nvPr/>
        </p:nvSpPr>
        <p:spPr bwMode="auto">
          <a:xfrm>
            <a:off x="5013325" y="1630363"/>
            <a:ext cx="193033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err="1">
                <a:solidFill>
                  <a:srgbClr val="000000"/>
                </a:solidFill>
              </a:rPr>
              <a:t>Magellanic</a:t>
            </a:r>
            <a:r>
              <a:rPr lang="en-US" dirty="0">
                <a:solidFill>
                  <a:srgbClr val="000000"/>
                </a:solidFill>
              </a:rPr>
              <a:t> Stream</a:t>
            </a:r>
          </a:p>
        </p:txBody>
      </p:sp>
      <p:sp>
        <p:nvSpPr>
          <p:cNvPr id="5127" name="Text Box 7"/>
          <p:cNvSpPr txBox="1">
            <a:spLocks noChangeArrowheads="1"/>
          </p:cNvSpPr>
          <p:nvPr/>
        </p:nvSpPr>
        <p:spPr bwMode="auto">
          <a:xfrm>
            <a:off x="1828800" y="1981200"/>
            <a:ext cx="6078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solidFill>
                  <a:srgbClr val="000000"/>
                </a:solidFill>
              </a:rPr>
              <a:t>LMC</a:t>
            </a:r>
          </a:p>
        </p:txBody>
      </p:sp>
      <p:sp>
        <p:nvSpPr>
          <p:cNvPr id="5128" name="Text Box 8"/>
          <p:cNvSpPr txBox="1">
            <a:spLocks noChangeArrowheads="1"/>
          </p:cNvSpPr>
          <p:nvPr/>
        </p:nvSpPr>
        <p:spPr bwMode="auto">
          <a:xfrm>
            <a:off x="2971800" y="4495800"/>
            <a:ext cx="620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solidFill>
                  <a:srgbClr val="000000"/>
                </a:solidFill>
              </a:rPr>
              <a:t>SMC</a:t>
            </a:r>
          </a:p>
        </p:txBody>
      </p:sp>
      <p:sp>
        <p:nvSpPr>
          <p:cNvPr id="5129" name="Text Box 9"/>
          <p:cNvSpPr txBox="1">
            <a:spLocks noChangeArrowheads="1"/>
          </p:cNvSpPr>
          <p:nvPr/>
        </p:nvSpPr>
        <p:spPr bwMode="auto">
          <a:xfrm>
            <a:off x="1355725" y="5440363"/>
            <a:ext cx="136193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solidFill>
                  <a:srgbClr val="000000"/>
                </a:solidFill>
              </a:rPr>
              <a:t>Leading Arm</a:t>
            </a:r>
          </a:p>
        </p:txBody>
      </p:sp>
      <p:sp>
        <p:nvSpPr>
          <p:cNvPr id="5130" name="Text Box 10"/>
          <p:cNvSpPr txBox="1">
            <a:spLocks noChangeArrowheads="1"/>
          </p:cNvSpPr>
          <p:nvPr/>
        </p:nvSpPr>
        <p:spPr bwMode="auto">
          <a:xfrm>
            <a:off x="288925" y="6049963"/>
            <a:ext cx="23082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i="1"/>
              <a:t>Where are the stars?</a:t>
            </a:r>
          </a:p>
        </p:txBody>
      </p:sp>
    </p:spTree>
    <p:extLst>
      <p:ext uri="{BB962C8B-B14F-4D97-AF65-F5344CB8AC3E}">
        <p14:creationId xmlns:p14="http://schemas.microsoft.com/office/powerpoint/2010/main" val="303421018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424801" y="419084"/>
            <a:ext cx="8228160" cy="724396"/>
          </a:xfrm>
        </p:spPr>
        <p:txBody>
          <a:bodyPr tIns="12801">
            <a:noAutofit/>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3600" dirty="0" smtClean="0">
                <a:latin typeface="Chalkboard"/>
                <a:cs typeface="Chalkboard"/>
              </a:rPr>
              <a:t>A model of the LMC-SMC interaction in a first </a:t>
            </a:r>
            <a:r>
              <a:rPr lang="en-GB" sz="3600" dirty="0" err="1" smtClean="0">
                <a:latin typeface="Chalkboard"/>
                <a:cs typeface="Chalkboard"/>
              </a:rPr>
              <a:t>infall</a:t>
            </a:r>
            <a:r>
              <a:rPr lang="en-GB" sz="3600" dirty="0" smtClean="0">
                <a:latin typeface="Chalkboard"/>
                <a:cs typeface="Chalkboard"/>
              </a:rPr>
              <a:t> scenario</a:t>
            </a:r>
            <a:endParaRPr lang="en-GB" sz="3600" dirty="0">
              <a:latin typeface="Chalkboard"/>
              <a:cs typeface="Chalkboard"/>
            </a:endParaRPr>
          </a:p>
        </p:txBody>
      </p:sp>
      <p:pic>
        <p:nvPicPr>
          <p:cNvPr id="2051" name="Picture 2"/>
          <p:cNvPicPr>
            <a:picLocks noChangeAspect="1" noChangeArrowheads="1"/>
          </p:cNvPicPr>
          <p:nvPr/>
        </p:nvPicPr>
        <p:blipFill>
          <a:blip r:embed="rId3" cstate="print"/>
          <a:srcRect/>
          <a:stretch>
            <a:fillRect/>
          </a:stretch>
        </p:blipFill>
        <p:spPr bwMode="auto">
          <a:xfrm>
            <a:off x="2409440" y="1660582"/>
            <a:ext cx="4146765" cy="3611520"/>
          </a:xfrm>
          <a:prstGeom prst="rect">
            <a:avLst/>
          </a:prstGeom>
          <a:noFill/>
          <a:ln w="9525">
            <a:noFill/>
            <a:round/>
            <a:headEnd/>
            <a:tailEnd/>
          </a:ln>
        </p:spPr>
      </p:pic>
      <p:pic>
        <p:nvPicPr>
          <p:cNvPr id="2052" name="Picture 3"/>
          <p:cNvPicPr>
            <a:picLocks noChangeAspect="1" noChangeArrowheads="1"/>
          </p:cNvPicPr>
          <p:nvPr/>
        </p:nvPicPr>
        <p:blipFill>
          <a:blip r:embed="rId4" cstate="print"/>
          <a:srcRect/>
          <a:stretch>
            <a:fillRect/>
          </a:stretch>
        </p:blipFill>
        <p:spPr bwMode="auto">
          <a:xfrm>
            <a:off x="0" y="0"/>
            <a:ext cx="0" cy="0"/>
          </a:xfrm>
          <a:prstGeom prst="rect">
            <a:avLst/>
          </a:prstGeom>
          <a:noFill/>
          <a:ln w="9525">
            <a:noFill/>
            <a:round/>
            <a:headEnd/>
            <a:tailEnd/>
          </a:ln>
        </p:spPr>
      </p:pic>
      <p:sp>
        <p:nvSpPr>
          <p:cNvPr id="2" name="TextBox 1"/>
          <p:cNvSpPr txBox="1"/>
          <p:nvPr/>
        </p:nvSpPr>
        <p:spPr>
          <a:xfrm>
            <a:off x="2238375" y="5635625"/>
            <a:ext cx="4317830" cy="369332"/>
          </a:xfrm>
          <a:prstGeom prst="rect">
            <a:avLst/>
          </a:prstGeom>
          <a:noFill/>
        </p:spPr>
        <p:txBody>
          <a:bodyPr wrap="square" rtlCol="0">
            <a:spAutoFit/>
          </a:bodyPr>
          <a:lstStyle/>
          <a:p>
            <a:r>
              <a:rPr lang="en-US" dirty="0" err="1" smtClean="0">
                <a:latin typeface="Chalkboard"/>
                <a:cs typeface="Chalkboard"/>
              </a:rPr>
              <a:t>Besla</a:t>
            </a:r>
            <a:r>
              <a:rPr lang="en-US" dirty="0" smtClean="0">
                <a:latin typeface="Chalkboard"/>
                <a:cs typeface="Chalkboard"/>
              </a:rPr>
              <a:t> et al. (2012)</a:t>
            </a:r>
            <a:endParaRPr lang="en-US" dirty="0">
              <a:latin typeface="Chalkboard"/>
              <a:cs typeface="Chalkboard"/>
            </a:endParaRPr>
          </a:p>
        </p:txBody>
      </p:sp>
    </p:spTree>
    <p:extLst>
      <p:ext uri="{BB962C8B-B14F-4D97-AF65-F5344CB8AC3E}">
        <p14:creationId xmlns:p14="http://schemas.microsoft.com/office/powerpoint/2010/main" val="26331703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3"/>
          <p:cNvPicPr>
            <a:picLocks noChangeAspect="1" noChangeArrowheads="1"/>
          </p:cNvPicPr>
          <p:nvPr/>
        </p:nvPicPr>
        <p:blipFill>
          <a:blip r:embed="rId3" cstate="print"/>
          <a:srcRect/>
          <a:stretch>
            <a:fillRect/>
          </a:stretch>
        </p:blipFill>
        <p:spPr bwMode="auto">
          <a:xfrm>
            <a:off x="0" y="0"/>
            <a:ext cx="0" cy="0"/>
          </a:xfrm>
          <a:prstGeom prst="rect">
            <a:avLst/>
          </a:prstGeom>
          <a:noFill/>
          <a:ln w="9525">
            <a:noFill/>
            <a:round/>
            <a:headEnd/>
            <a:tailEnd/>
          </a:ln>
        </p:spPr>
      </p:pic>
      <p:pic>
        <p:nvPicPr>
          <p:cNvPr id="2" name="Picture 1"/>
          <p:cNvPicPr>
            <a:picLocks noChangeAspect="1"/>
          </p:cNvPicPr>
          <p:nvPr/>
        </p:nvPicPr>
        <p:blipFill>
          <a:blip r:embed="rId4"/>
          <a:stretch>
            <a:fillRect/>
          </a:stretch>
        </p:blipFill>
        <p:spPr>
          <a:xfrm>
            <a:off x="2209800" y="1933575"/>
            <a:ext cx="5854700" cy="4038600"/>
          </a:xfrm>
          <a:prstGeom prst="rect">
            <a:avLst/>
          </a:prstGeom>
        </p:spPr>
      </p:pic>
      <p:sp>
        <p:nvSpPr>
          <p:cNvPr id="3" name="Title 2"/>
          <p:cNvSpPr>
            <a:spLocks noGrp="1"/>
          </p:cNvSpPr>
          <p:nvPr>
            <p:ph type="title"/>
          </p:nvPr>
        </p:nvSpPr>
        <p:spPr/>
        <p:txBody>
          <a:bodyPr/>
          <a:lstStyle/>
          <a:p>
            <a:r>
              <a:rPr lang="en-US" dirty="0" smtClean="0">
                <a:latin typeface="Chalkboard"/>
                <a:cs typeface="Chalkboard"/>
              </a:rPr>
              <a:t>A Direct collision?</a:t>
            </a:r>
            <a:endParaRPr lang="en-US" dirty="0">
              <a:latin typeface="Chalkboard"/>
              <a:cs typeface="Chalkboard"/>
            </a:endParaRPr>
          </a:p>
        </p:txBody>
      </p:sp>
      <p:sp>
        <p:nvSpPr>
          <p:cNvPr id="4" name="TextBox 3"/>
          <p:cNvSpPr txBox="1"/>
          <p:nvPr/>
        </p:nvSpPr>
        <p:spPr>
          <a:xfrm>
            <a:off x="285750" y="2095500"/>
            <a:ext cx="2428875" cy="4062651"/>
          </a:xfrm>
          <a:prstGeom prst="rect">
            <a:avLst/>
          </a:prstGeom>
          <a:noFill/>
        </p:spPr>
        <p:txBody>
          <a:bodyPr wrap="square" rtlCol="0">
            <a:spAutoFit/>
          </a:bodyPr>
          <a:lstStyle/>
          <a:p>
            <a:pPr marL="285750" indent="-285750">
              <a:buFont typeface="Arial"/>
              <a:buChar char="•"/>
            </a:pPr>
            <a:r>
              <a:rPr lang="en-US" sz="2000" dirty="0" smtClean="0">
                <a:latin typeface="Chalkboard"/>
                <a:cs typeface="Chalkboard"/>
              </a:rPr>
              <a:t>Would explain stars as SMC tidal debris</a:t>
            </a:r>
          </a:p>
          <a:p>
            <a:pPr marL="285750" indent="-285750">
              <a:buFont typeface="Arial"/>
              <a:buChar char="•"/>
            </a:pPr>
            <a:r>
              <a:rPr lang="en-US" sz="2000" dirty="0" smtClean="0">
                <a:latin typeface="Chalkboard"/>
                <a:cs typeface="Chalkboard"/>
              </a:rPr>
              <a:t>SMC stars should be behind LMC, would then explain </a:t>
            </a:r>
            <a:r>
              <a:rPr lang="en-US" sz="2000" dirty="0" err="1" smtClean="0">
                <a:latin typeface="Chalkboard"/>
                <a:cs typeface="Chalkboard"/>
              </a:rPr>
              <a:t>microlensing</a:t>
            </a:r>
            <a:r>
              <a:rPr lang="en-US" sz="2000" dirty="0" smtClean="0">
                <a:latin typeface="Chalkboard"/>
                <a:cs typeface="Chalkboard"/>
              </a:rPr>
              <a:t> rate observed by MACHO (ongoing Axelrod program to test this)</a:t>
            </a:r>
            <a:endParaRPr lang="en-US" sz="2400" dirty="0" smtClean="0">
              <a:latin typeface="Chalkboard"/>
              <a:cs typeface="Chalkboard"/>
            </a:endParaRPr>
          </a:p>
          <a:p>
            <a:endParaRPr lang="en-US" dirty="0"/>
          </a:p>
        </p:txBody>
      </p:sp>
      <p:sp>
        <p:nvSpPr>
          <p:cNvPr id="5" name="TextBox 4"/>
          <p:cNvSpPr txBox="1"/>
          <p:nvPr/>
        </p:nvSpPr>
        <p:spPr>
          <a:xfrm>
            <a:off x="3317875" y="5972175"/>
            <a:ext cx="2524125" cy="369332"/>
          </a:xfrm>
          <a:prstGeom prst="rect">
            <a:avLst/>
          </a:prstGeom>
          <a:noFill/>
        </p:spPr>
        <p:txBody>
          <a:bodyPr wrap="square" rtlCol="0">
            <a:spAutoFit/>
          </a:bodyPr>
          <a:lstStyle/>
          <a:p>
            <a:r>
              <a:rPr lang="en-US" dirty="0" err="1" smtClean="0">
                <a:latin typeface="Chalkboard"/>
                <a:cs typeface="Chalkboard"/>
              </a:rPr>
              <a:t>Besla</a:t>
            </a:r>
            <a:r>
              <a:rPr lang="en-US" dirty="0" smtClean="0">
                <a:latin typeface="Chalkboard"/>
                <a:cs typeface="Chalkboard"/>
              </a:rPr>
              <a:t> et al. (2012)</a:t>
            </a:r>
            <a:endParaRPr lang="en-US" dirty="0">
              <a:latin typeface="Chalkboard"/>
              <a:cs typeface="Chalkboard"/>
            </a:endParaRPr>
          </a:p>
        </p:txBody>
      </p:sp>
    </p:spTree>
    <p:extLst>
      <p:ext uri="{BB962C8B-B14F-4D97-AF65-F5344CB8AC3E}">
        <p14:creationId xmlns:p14="http://schemas.microsoft.com/office/powerpoint/2010/main" val="124874647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halkboard"/>
                <a:cs typeface="Chalkboard"/>
              </a:rPr>
              <a:t>More consequences</a:t>
            </a:r>
            <a:endParaRPr lang="en-US" dirty="0">
              <a:latin typeface="Chalkboard"/>
              <a:cs typeface="Chalkboard"/>
            </a:endParaRPr>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4719" y="1869395"/>
            <a:ext cx="3721865" cy="422482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8"/>
          <p:cNvSpPr txBox="1">
            <a:spLocks noChangeArrowheads="1"/>
          </p:cNvSpPr>
          <p:nvPr/>
        </p:nvSpPr>
        <p:spPr bwMode="auto">
          <a:xfrm>
            <a:off x="4075777" y="6094215"/>
            <a:ext cx="475040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1400" i="1" dirty="0">
                <a:latin typeface="Chalkboard"/>
                <a:cs typeface="Chalkboard"/>
              </a:rPr>
              <a:t>Kim et al. (1998); </a:t>
            </a:r>
            <a:r>
              <a:rPr lang="en-US" sz="1400" i="1" dirty="0" err="1" smtClean="0">
                <a:latin typeface="Chalkboard"/>
                <a:cs typeface="Chalkboard"/>
              </a:rPr>
              <a:t>Staveley</a:t>
            </a:r>
            <a:r>
              <a:rPr lang="en-US" sz="1400" i="1" dirty="0">
                <a:latin typeface="Chalkboard"/>
                <a:cs typeface="Chalkboard"/>
              </a:rPr>
              <a:t>-Smith et al. (2003</a:t>
            </a:r>
            <a:r>
              <a:rPr lang="en-US" sz="1400" i="1" dirty="0" smtClean="0">
                <a:latin typeface="Chalkboard"/>
                <a:cs typeface="Chalkboard"/>
              </a:rPr>
              <a:t>); Kawamura et al. (2009)</a:t>
            </a:r>
            <a:endParaRPr lang="en-US" sz="1400" i="1" dirty="0">
              <a:latin typeface="Chalkboard"/>
              <a:cs typeface="Chalkboard"/>
            </a:endParaRPr>
          </a:p>
        </p:txBody>
      </p:sp>
      <p:sp>
        <p:nvSpPr>
          <p:cNvPr id="7" name="TextBox 6"/>
          <p:cNvSpPr txBox="1"/>
          <p:nvPr/>
        </p:nvSpPr>
        <p:spPr>
          <a:xfrm>
            <a:off x="456481" y="1652346"/>
            <a:ext cx="3619296" cy="3785652"/>
          </a:xfrm>
          <a:prstGeom prst="rect">
            <a:avLst/>
          </a:prstGeom>
          <a:noFill/>
        </p:spPr>
        <p:txBody>
          <a:bodyPr wrap="square" rtlCol="0">
            <a:spAutoFit/>
          </a:bodyPr>
          <a:lstStyle/>
          <a:p>
            <a:pPr marL="285750" indent="-285750">
              <a:buFont typeface="Arial"/>
              <a:buChar char="•"/>
            </a:pPr>
            <a:r>
              <a:rPr lang="en-US" sz="2400" dirty="0" smtClean="0">
                <a:latin typeface="Chalkboard"/>
                <a:cs typeface="Chalkboard"/>
              </a:rPr>
              <a:t>Pileup of gas in LMC on eastern edge has always been a bit of a mystery</a:t>
            </a:r>
          </a:p>
          <a:p>
            <a:pPr marL="285750" indent="-285750">
              <a:buFont typeface="Arial"/>
              <a:buChar char="•"/>
            </a:pPr>
            <a:r>
              <a:rPr lang="en-US" sz="2400" dirty="0" smtClean="0">
                <a:latin typeface="Chalkboard"/>
                <a:cs typeface="Chalkboard"/>
              </a:rPr>
              <a:t>Gas collision would explain the pileup, and may have triggered star formation activity in 30 </a:t>
            </a:r>
            <a:r>
              <a:rPr lang="en-US" sz="2400" dirty="0" err="1" smtClean="0">
                <a:latin typeface="Chalkboard"/>
                <a:cs typeface="Chalkboard"/>
              </a:rPr>
              <a:t>Doradus</a:t>
            </a:r>
            <a:r>
              <a:rPr lang="en-US" sz="2400" dirty="0" smtClean="0">
                <a:latin typeface="Chalkboard"/>
                <a:cs typeface="Chalkboard"/>
              </a:rPr>
              <a:t> (Nathan Smith suggestion)</a:t>
            </a:r>
            <a:endParaRPr lang="en-US" sz="2400" dirty="0">
              <a:latin typeface="Chalkboard"/>
              <a:cs typeface="Chalkboard"/>
            </a:endParaRPr>
          </a:p>
        </p:txBody>
      </p:sp>
      <p:pic>
        <p:nvPicPr>
          <p:cNvPr id="8" name="Picture 7"/>
          <p:cNvPicPr>
            <a:picLocks noChangeAspect="1"/>
          </p:cNvPicPr>
          <p:nvPr/>
        </p:nvPicPr>
        <p:blipFill>
          <a:blip r:embed="rId3"/>
          <a:stretch>
            <a:fillRect/>
          </a:stretch>
        </p:blipFill>
        <p:spPr>
          <a:xfrm>
            <a:off x="4344443" y="2478832"/>
            <a:ext cx="3385969" cy="3394657"/>
          </a:xfrm>
          <a:prstGeom prst="rect">
            <a:avLst/>
          </a:prstGeom>
        </p:spPr>
      </p:pic>
    </p:spTree>
    <p:extLst>
      <p:ext uri="{BB962C8B-B14F-4D97-AF65-F5344CB8AC3E}">
        <p14:creationId xmlns:p14="http://schemas.microsoft.com/office/powerpoint/2010/main" val="31638876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8350"/>
            <a:ext cx="8229600" cy="1143000"/>
          </a:xfrm>
        </p:spPr>
        <p:txBody>
          <a:bodyPr>
            <a:normAutofit/>
          </a:bodyPr>
          <a:lstStyle/>
          <a:p>
            <a:r>
              <a:rPr lang="en-US" dirty="0" smtClean="0">
                <a:latin typeface="Chalkboard"/>
                <a:cs typeface="Chalkboard"/>
              </a:rPr>
              <a:t>What next?  SMASH!</a:t>
            </a:r>
            <a:endParaRPr lang="en-US" dirty="0">
              <a:latin typeface="Chalkboard"/>
              <a:cs typeface="Chalkboard"/>
            </a:endParaRPr>
          </a:p>
        </p:txBody>
      </p:sp>
      <p:pic>
        <p:nvPicPr>
          <p:cNvPr id="6" name="Picture 5" descr="ctio50talkfi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98" y="3241513"/>
            <a:ext cx="9020557" cy="2739628"/>
          </a:xfrm>
          <a:prstGeom prst="rect">
            <a:avLst/>
          </a:prstGeom>
        </p:spPr>
      </p:pic>
      <p:sp>
        <p:nvSpPr>
          <p:cNvPr id="7" name="TextBox 6"/>
          <p:cNvSpPr txBox="1"/>
          <p:nvPr/>
        </p:nvSpPr>
        <p:spPr>
          <a:xfrm>
            <a:off x="162429" y="2466295"/>
            <a:ext cx="8712087" cy="461665"/>
          </a:xfrm>
          <a:prstGeom prst="rect">
            <a:avLst/>
          </a:prstGeom>
          <a:noFill/>
        </p:spPr>
        <p:txBody>
          <a:bodyPr wrap="square" rtlCol="0">
            <a:spAutoFit/>
          </a:bodyPr>
          <a:lstStyle/>
          <a:p>
            <a:r>
              <a:rPr lang="en-US" sz="2400" dirty="0" smtClean="0"/>
              <a:t>Proposed SMASH </a:t>
            </a:r>
            <a:r>
              <a:rPr lang="en-US" sz="2400" dirty="0" err="1" smtClean="0"/>
              <a:t>DECam</a:t>
            </a:r>
            <a:r>
              <a:rPr lang="en-US" sz="2400" dirty="0" smtClean="0"/>
              <a:t> Survey: </a:t>
            </a:r>
            <a:r>
              <a:rPr lang="en-US" sz="2400" dirty="0" err="1" smtClean="0"/>
              <a:t>Nidever</a:t>
            </a:r>
            <a:r>
              <a:rPr lang="en-US" sz="2400" dirty="0"/>
              <a:t> </a:t>
            </a:r>
            <a:r>
              <a:rPr lang="en-US" sz="2400" dirty="0" smtClean="0"/>
              <a:t>et al.  See Blum poster!</a:t>
            </a:r>
            <a:endParaRPr lang="en-US" sz="2400" dirty="0"/>
          </a:p>
        </p:txBody>
      </p:sp>
    </p:spTree>
    <p:extLst>
      <p:ext uri="{BB962C8B-B14F-4D97-AF65-F5344CB8AC3E}">
        <p14:creationId xmlns:p14="http://schemas.microsoft.com/office/powerpoint/2010/main" val="282239360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Chalkboard"/>
                <a:cs typeface="Chalkboard"/>
              </a:rPr>
              <a:t>What next?  SMASH!</a:t>
            </a:r>
            <a:endParaRPr lang="en-US" dirty="0">
              <a:latin typeface="Chalkboard"/>
              <a:cs typeface="Chalkboard"/>
            </a:endParaRPr>
          </a:p>
        </p:txBody>
      </p:sp>
      <p:pic>
        <p:nvPicPr>
          <p:cNvPr id="12"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8913" y="2512858"/>
            <a:ext cx="3743880" cy="2668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3" name="TextBox 12"/>
          <p:cNvSpPr txBox="1"/>
          <p:nvPr/>
        </p:nvSpPr>
        <p:spPr>
          <a:xfrm>
            <a:off x="6921356" y="5351965"/>
            <a:ext cx="1883574" cy="369332"/>
          </a:xfrm>
          <a:prstGeom prst="rect">
            <a:avLst/>
          </a:prstGeom>
          <a:noFill/>
        </p:spPr>
        <p:txBody>
          <a:bodyPr wrap="none" rtlCol="0">
            <a:spAutoFit/>
          </a:bodyPr>
          <a:lstStyle/>
          <a:p>
            <a:r>
              <a:rPr lang="en-US" i="1" dirty="0" err="1" smtClean="0"/>
              <a:t>Saha</a:t>
            </a:r>
            <a:r>
              <a:rPr lang="en-US" i="1" dirty="0" smtClean="0"/>
              <a:t> et al. (2010)</a:t>
            </a:r>
            <a:endParaRPr lang="en-US" i="1" dirty="0"/>
          </a:p>
        </p:txBody>
      </p:sp>
      <p:sp>
        <p:nvSpPr>
          <p:cNvPr id="14" name="TextBox 13"/>
          <p:cNvSpPr txBox="1"/>
          <p:nvPr/>
        </p:nvSpPr>
        <p:spPr>
          <a:xfrm>
            <a:off x="534312" y="6166896"/>
            <a:ext cx="5544992" cy="461665"/>
          </a:xfrm>
          <a:prstGeom prst="rect">
            <a:avLst/>
          </a:prstGeom>
          <a:noFill/>
        </p:spPr>
        <p:txBody>
          <a:bodyPr wrap="none" rtlCol="0">
            <a:spAutoFit/>
          </a:bodyPr>
          <a:lstStyle/>
          <a:p>
            <a:r>
              <a:rPr lang="en-US" sz="2400" dirty="0" smtClean="0">
                <a:latin typeface="Chalkboard"/>
                <a:cs typeface="Chalkboard"/>
              </a:rPr>
              <a:t>MSTO stars as tracers (</a:t>
            </a:r>
            <a:r>
              <a:rPr lang="en-US" sz="2400" dirty="0" err="1" smtClean="0">
                <a:latin typeface="Chalkboard"/>
                <a:cs typeface="Chalkboard"/>
              </a:rPr>
              <a:t>Nidever</a:t>
            </a:r>
            <a:r>
              <a:rPr lang="en-US" sz="2400" dirty="0" smtClean="0">
                <a:latin typeface="Chalkboard"/>
                <a:cs typeface="Chalkboard"/>
              </a:rPr>
              <a:t> et al.)</a:t>
            </a:r>
            <a:endParaRPr lang="en-US" sz="2400" dirty="0">
              <a:latin typeface="Chalkboard"/>
              <a:cs typeface="Chalkboard"/>
            </a:endParaRPr>
          </a:p>
        </p:txBody>
      </p:sp>
      <p:pic>
        <p:nvPicPr>
          <p:cNvPr id="3" name="Picture 2" descr="smash_fig1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671068"/>
            <a:ext cx="3862348" cy="4345141"/>
          </a:xfrm>
          <a:prstGeom prst="rect">
            <a:avLst/>
          </a:prstGeom>
        </p:spPr>
      </p:pic>
    </p:spTree>
    <p:extLst>
      <p:ext uri="{BB962C8B-B14F-4D97-AF65-F5344CB8AC3E}">
        <p14:creationId xmlns:p14="http://schemas.microsoft.com/office/powerpoint/2010/main" val="122020868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685800" y="304800"/>
            <a:ext cx="7772400" cy="1143000"/>
          </a:xfrm>
        </p:spPr>
        <p:txBody>
          <a:bodyPr/>
          <a:lstStyle/>
          <a:p>
            <a:r>
              <a:rPr lang="en-US" dirty="0">
                <a:solidFill>
                  <a:schemeClr val="tx1"/>
                </a:solidFill>
                <a:latin typeface="Chalkboard"/>
                <a:cs typeface="Chalkboard"/>
              </a:rPr>
              <a:t>Conclusions</a:t>
            </a:r>
            <a:endParaRPr lang="en-US" dirty="0">
              <a:latin typeface="Chalkboard"/>
              <a:cs typeface="Chalkboard"/>
            </a:endParaRPr>
          </a:p>
        </p:txBody>
      </p:sp>
      <p:sp>
        <p:nvSpPr>
          <p:cNvPr id="65539" name="Text Box 3"/>
          <p:cNvSpPr txBox="1">
            <a:spLocks noChangeArrowheads="1"/>
          </p:cNvSpPr>
          <p:nvPr/>
        </p:nvSpPr>
        <p:spPr bwMode="auto">
          <a:xfrm>
            <a:off x="457200" y="1295400"/>
            <a:ext cx="8001000" cy="5909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pPr>
            <a:r>
              <a:rPr lang="en-US" dirty="0">
                <a:latin typeface="Chalkboard"/>
                <a:cs typeface="Chalkboard"/>
              </a:rPr>
              <a:t>Have in hand </a:t>
            </a:r>
            <a:r>
              <a:rPr lang="en-US" dirty="0" smtClean="0">
                <a:latin typeface="Chalkboard"/>
                <a:cs typeface="Chalkboard"/>
              </a:rPr>
              <a:t>~7500 </a:t>
            </a:r>
            <a:r>
              <a:rPr lang="en-US" dirty="0">
                <a:latin typeface="Chalkboard"/>
                <a:cs typeface="Chalkboard"/>
              </a:rPr>
              <a:t>radial velocities of a range of LMC populations</a:t>
            </a:r>
          </a:p>
          <a:p>
            <a:pPr>
              <a:spcBef>
                <a:spcPct val="50000"/>
              </a:spcBef>
              <a:buFontTx/>
              <a:buChar char="•"/>
            </a:pPr>
            <a:r>
              <a:rPr lang="en-US" dirty="0">
                <a:latin typeface="Chalkboard"/>
                <a:cs typeface="Chalkboard"/>
              </a:rPr>
              <a:t>Fitting to the young (RSG) population yields:</a:t>
            </a:r>
          </a:p>
          <a:p>
            <a:pPr lvl="1">
              <a:spcBef>
                <a:spcPct val="50000"/>
              </a:spcBef>
            </a:pPr>
            <a:r>
              <a:rPr lang="en-US" i="1" dirty="0" err="1">
                <a:latin typeface="Chalkboard"/>
                <a:cs typeface="Chalkboard"/>
              </a:rPr>
              <a:t>v</a:t>
            </a:r>
            <a:r>
              <a:rPr lang="en-US" i="1" baseline="-25000" dirty="0" err="1">
                <a:latin typeface="Chalkboard"/>
                <a:cs typeface="Chalkboard"/>
              </a:rPr>
              <a:t>sys</a:t>
            </a:r>
            <a:r>
              <a:rPr lang="en-US" i="1" dirty="0">
                <a:latin typeface="Chalkboard"/>
                <a:cs typeface="Chalkboard"/>
              </a:rPr>
              <a:t>=263 km s</a:t>
            </a:r>
            <a:r>
              <a:rPr lang="en-US" i="1" baseline="30000" dirty="0">
                <a:latin typeface="Chalkboard"/>
                <a:cs typeface="Chalkboard"/>
              </a:rPr>
              <a:t>-1</a:t>
            </a:r>
            <a:r>
              <a:rPr lang="en-US" i="1" dirty="0">
                <a:latin typeface="Chalkboard"/>
                <a:cs typeface="Chalkboard"/>
              </a:rPr>
              <a:t>	</a:t>
            </a:r>
            <a:r>
              <a:rPr lang="en-US" i="1" dirty="0" err="1">
                <a:latin typeface="Chalkboard"/>
                <a:cs typeface="Chalkboard"/>
              </a:rPr>
              <a:t>didt</a:t>
            </a:r>
            <a:r>
              <a:rPr lang="en-US" i="1" dirty="0">
                <a:latin typeface="Chalkboard"/>
                <a:cs typeface="Chalkboard"/>
              </a:rPr>
              <a:t>=-184 </a:t>
            </a:r>
            <a:r>
              <a:rPr lang="en-US" i="1" dirty="0" err="1">
                <a:latin typeface="Chalkboard"/>
                <a:cs typeface="Chalkboard"/>
              </a:rPr>
              <a:t>deg</a:t>
            </a:r>
            <a:r>
              <a:rPr lang="en-US" i="1" dirty="0">
                <a:latin typeface="Chalkboard"/>
                <a:cs typeface="Chalkboard"/>
              </a:rPr>
              <a:t>/</a:t>
            </a:r>
            <a:r>
              <a:rPr lang="en-US" i="1" dirty="0" err="1">
                <a:latin typeface="Chalkboard"/>
                <a:cs typeface="Chalkboard"/>
              </a:rPr>
              <a:t>Gyr</a:t>
            </a:r>
            <a:endParaRPr lang="en-US" i="1" dirty="0">
              <a:latin typeface="Chalkboard"/>
              <a:cs typeface="Chalkboard"/>
            </a:endParaRPr>
          </a:p>
          <a:p>
            <a:pPr lvl="1">
              <a:spcBef>
                <a:spcPct val="50000"/>
              </a:spcBef>
            </a:pPr>
            <a:r>
              <a:rPr lang="en-US" i="1" dirty="0">
                <a:latin typeface="Chalkboard"/>
                <a:cs typeface="Chalkboard"/>
                <a:sym typeface="Symbol" charset="0"/>
              </a:rPr>
              <a:t></a:t>
            </a:r>
            <a:r>
              <a:rPr lang="en-US" i="1" dirty="0">
                <a:latin typeface="Chalkboard"/>
                <a:cs typeface="Chalkboard"/>
              </a:rPr>
              <a:t>=141˚.8		v</a:t>
            </a:r>
            <a:r>
              <a:rPr lang="en-US" i="1" baseline="-25000" dirty="0">
                <a:latin typeface="Chalkboard"/>
                <a:cs typeface="Chalkboard"/>
              </a:rPr>
              <a:t>0</a:t>
            </a:r>
            <a:r>
              <a:rPr lang="en-US" i="1" dirty="0">
                <a:latin typeface="Chalkboard"/>
                <a:cs typeface="Chalkboard"/>
              </a:rPr>
              <a:t>=87 km s-1</a:t>
            </a:r>
          </a:p>
          <a:p>
            <a:pPr lvl="1">
              <a:spcBef>
                <a:spcPct val="50000"/>
              </a:spcBef>
            </a:pPr>
            <a:r>
              <a:rPr lang="en-US" i="1" dirty="0">
                <a:latin typeface="Chalkboard"/>
                <a:cs typeface="Chalkboard"/>
              </a:rPr>
              <a:t>r</a:t>
            </a:r>
            <a:r>
              <a:rPr lang="en-US" i="1" baseline="-25000" dirty="0">
                <a:latin typeface="Chalkboard"/>
                <a:cs typeface="Chalkboard"/>
              </a:rPr>
              <a:t>0</a:t>
            </a:r>
            <a:r>
              <a:rPr lang="en-US" i="1" dirty="0">
                <a:latin typeface="Chalkboard"/>
                <a:cs typeface="Chalkboard"/>
              </a:rPr>
              <a:t>=2.35 </a:t>
            </a:r>
            <a:r>
              <a:rPr lang="en-US" i="1" dirty="0" err="1">
                <a:latin typeface="Chalkboard"/>
                <a:cs typeface="Chalkboard"/>
              </a:rPr>
              <a:t>kpc</a:t>
            </a:r>
            <a:endParaRPr lang="en-US" i="1" dirty="0">
              <a:latin typeface="Chalkboard"/>
              <a:cs typeface="Chalkboard"/>
            </a:endParaRPr>
          </a:p>
          <a:p>
            <a:pPr>
              <a:spcBef>
                <a:spcPct val="50000"/>
              </a:spcBef>
              <a:buFontTx/>
              <a:buChar char="•"/>
            </a:pPr>
            <a:r>
              <a:rPr lang="en-US" dirty="0">
                <a:latin typeface="Chalkboard"/>
                <a:cs typeface="Chalkboard"/>
              </a:rPr>
              <a:t>The RSG fit agrees with the HI kinematics</a:t>
            </a:r>
          </a:p>
          <a:p>
            <a:pPr>
              <a:spcBef>
                <a:spcPct val="50000"/>
              </a:spcBef>
              <a:buFontTx/>
              <a:buChar char="•"/>
            </a:pPr>
            <a:r>
              <a:rPr lang="en-US" dirty="0">
                <a:latin typeface="Chalkboard"/>
                <a:cs typeface="Chalkboard"/>
              </a:rPr>
              <a:t>Examining the RSG fit against all stellar velocities, there is a dispersion of 26 km s</a:t>
            </a:r>
            <a:r>
              <a:rPr lang="en-US" baseline="30000" dirty="0">
                <a:latin typeface="Chalkboard"/>
                <a:cs typeface="Chalkboard"/>
              </a:rPr>
              <a:t>-1</a:t>
            </a:r>
            <a:r>
              <a:rPr lang="en-US" dirty="0">
                <a:latin typeface="Chalkboard"/>
                <a:cs typeface="Chalkboard"/>
              </a:rPr>
              <a:t> and a significant number of outliers</a:t>
            </a:r>
          </a:p>
          <a:p>
            <a:pPr>
              <a:spcBef>
                <a:spcPct val="50000"/>
              </a:spcBef>
              <a:buFontTx/>
              <a:buChar char="•"/>
            </a:pPr>
            <a:r>
              <a:rPr lang="en-US" dirty="0">
                <a:latin typeface="Chalkboard"/>
                <a:cs typeface="Chalkboard"/>
              </a:rPr>
              <a:t>Selecting the tails of the velocity residual distribution </a:t>
            </a:r>
            <a:r>
              <a:rPr lang="en-US" dirty="0" smtClean="0">
                <a:latin typeface="Chalkboard"/>
                <a:cs typeface="Chalkboard"/>
              </a:rPr>
              <a:t>revealed </a:t>
            </a:r>
            <a:r>
              <a:rPr lang="en-US" dirty="0">
                <a:latin typeface="Chalkboard"/>
                <a:cs typeface="Chalkboard"/>
              </a:rPr>
              <a:t>a </a:t>
            </a:r>
            <a:r>
              <a:rPr lang="en-US" dirty="0" smtClean="0">
                <a:latin typeface="Chalkboard"/>
                <a:cs typeface="Chalkboard"/>
              </a:rPr>
              <a:t>distinct population </a:t>
            </a:r>
            <a:r>
              <a:rPr lang="en-US" dirty="0">
                <a:latin typeface="Chalkboard"/>
                <a:cs typeface="Chalkboard"/>
              </a:rPr>
              <a:t>of </a:t>
            </a:r>
            <a:r>
              <a:rPr lang="en-US" dirty="0" smtClean="0">
                <a:latin typeface="Chalkboard"/>
                <a:cs typeface="Chalkboard"/>
              </a:rPr>
              <a:t>stars, 5% of the full sample, </a:t>
            </a:r>
            <a:r>
              <a:rPr lang="en-US" dirty="0">
                <a:latin typeface="Chalkboard"/>
                <a:cs typeface="Chalkboard"/>
              </a:rPr>
              <a:t>with a kinematic signature similar to that of </a:t>
            </a:r>
            <a:r>
              <a:rPr lang="en-US" dirty="0" smtClean="0">
                <a:latin typeface="Chalkboard"/>
                <a:cs typeface="Chalkboard"/>
              </a:rPr>
              <a:t>HI arms E and B, which connect </a:t>
            </a:r>
            <a:r>
              <a:rPr lang="en-US" dirty="0">
                <a:latin typeface="Chalkboard"/>
                <a:cs typeface="Chalkboard"/>
              </a:rPr>
              <a:t>to the </a:t>
            </a:r>
            <a:r>
              <a:rPr lang="en-US" dirty="0" smtClean="0">
                <a:latin typeface="Chalkboard"/>
                <a:cs typeface="Chalkboard"/>
              </a:rPr>
              <a:t>SMC</a:t>
            </a:r>
          </a:p>
          <a:p>
            <a:pPr>
              <a:spcBef>
                <a:spcPct val="50000"/>
              </a:spcBef>
              <a:buFontTx/>
              <a:buChar char="•"/>
            </a:pPr>
            <a:r>
              <a:rPr lang="en-US" dirty="0" smtClean="0">
                <a:latin typeface="Chalkboard"/>
                <a:cs typeface="Chalkboard"/>
              </a:rPr>
              <a:t>Outliers have </a:t>
            </a:r>
            <a:r>
              <a:rPr lang="en-US" dirty="0" err="1" smtClean="0">
                <a:latin typeface="Chalkboard"/>
                <a:cs typeface="Chalkboard"/>
              </a:rPr>
              <a:t>metallicities</a:t>
            </a:r>
            <a:r>
              <a:rPr lang="en-US" dirty="0" smtClean="0">
                <a:latin typeface="Chalkboard"/>
                <a:cs typeface="Chalkboard"/>
              </a:rPr>
              <a:t> similar to SMC stars, and appear to have distinct proper motion</a:t>
            </a:r>
            <a:endParaRPr lang="en-US" dirty="0">
              <a:latin typeface="Chalkboard"/>
              <a:cs typeface="Chalkboard"/>
            </a:endParaRPr>
          </a:p>
          <a:p>
            <a:pPr>
              <a:spcBef>
                <a:spcPct val="50000"/>
              </a:spcBef>
              <a:buFontTx/>
              <a:buChar char="•"/>
            </a:pPr>
            <a:r>
              <a:rPr lang="en-US" dirty="0" smtClean="0">
                <a:latin typeface="Chalkboard"/>
                <a:cs typeface="Chalkboard"/>
              </a:rPr>
              <a:t>SMC stars may have been captured in a direct collision with LMC, could explain MACHO result, could have triggered 30 </a:t>
            </a:r>
            <a:r>
              <a:rPr lang="en-US" dirty="0" err="1" smtClean="0">
                <a:latin typeface="Chalkboard"/>
                <a:cs typeface="Chalkboard"/>
              </a:rPr>
              <a:t>Doradus</a:t>
            </a:r>
            <a:endParaRPr lang="en-US" dirty="0">
              <a:latin typeface="Chalkboard"/>
              <a:cs typeface="Chalkboard"/>
            </a:endParaRPr>
          </a:p>
          <a:p>
            <a:pPr>
              <a:spcBef>
                <a:spcPct val="50000"/>
              </a:spcBef>
              <a:buFontTx/>
              <a:buChar char="•"/>
            </a:pPr>
            <a:endParaRPr lang="en-US" dirty="0"/>
          </a:p>
        </p:txBody>
      </p:sp>
    </p:spTree>
    <p:extLst>
      <p:ext uri="{BB962C8B-B14F-4D97-AF65-F5344CB8AC3E}">
        <p14:creationId xmlns:p14="http://schemas.microsoft.com/office/powerpoint/2010/main" val="136055672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685800" y="152400"/>
            <a:ext cx="7772400" cy="1143000"/>
          </a:xfrm>
        </p:spPr>
        <p:txBody>
          <a:bodyPr/>
          <a:lstStyle/>
          <a:p>
            <a:r>
              <a:rPr lang="en-US" dirty="0">
                <a:solidFill>
                  <a:schemeClr val="tx1"/>
                </a:solidFill>
                <a:latin typeface="Chalkboard"/>
                <a:cs typeface="Chalkboard"/>
              </a:rPr>
              <a:t>Overview</a:t>
            </a:r>
            <a:endParaRPr lang="en-US" dirty="0">
              <a:latin typeface="Chalkboard"/>
              <a:cs typeface="Chalkboard"/>
            </a:endParaRPr>
          </a:p>
        </p:txBody>
      </p:sp>
      <p:sp>
        <p:nvSpPr>
          <p:cNvPr id="54275" name="Rectangle 3"/>
          <p:cNvSpPr>
            <a:spLocks noGrp="1" noChangeArrowheads="1"/>
          </p:cNvSpPr>
          <p:nvPr>
            <p:ph idx="1"/>
          </p:nvPr>
        </p:nvSpPr>
        <p:spPr>
          <a:xfrm>
            <a:off x="685800" y="1219200"/>
            <a:ext cx="7772400" cy="4870000"/>
          </a:xfrm>
        </p:spPr>
        <p:txBody>
          <a:bodyPr>
            <a:normAutofit lnSpcReduction="10000"/>
          </a:bodyPr>
          <a:lstStyle/>
          <a:p>
            <a:r>
              <a:rPr lang="en-US" dirty="0">
                <a:latin typeface="Chalkboard"/>
                <a:cs typeface="Chalkboard"/>
              </a:rPr>
              <a:t>Results based on new collection of </a:t>
            </a:r>
            <a:r>
              <a:rPr lang="en-US" dirty="0" smtClean="0">
                <a:latin typeface="Chalkboard"/>
                <a:cs typeface="Chalkboard"/>
              </a:rPr>
              <a:t>~6500 </a:t>
            </a:r>
            <a:r>
              <a:rPr lang="en-US" dirty="0">
                <a:latin typeface="Chalkboard"/>
                <a:cs typeface="Chalkboard"/>
              </a:rPr>
              <a:t>LMC stellar velocities plus ~1000 existing velocities</a:t>
            </a:r>
          </a:p>
          <a:p>
            <a:r>
              <a:rPr lang="en-US" dirty="0">
                <a:latin typeface="Chalkboard"/>
                <a:cs typeface="Chalkboard"/>
              </a:rPr>
              <a:t>Dataset allows for examination of internal kinematics </a:t>
            </a:r>
            <a:r>
              <a:rPr lang="en-US" dirty="0" smtClean="0">
                <a:latin typeface="Chalkboard"/>
                <a:cs typeface="Chalkboard"/>
              </a:rPr>
              <a:t>of different </a:t>
            </a:r>
            <a:r>
              <a:rPr lang="en-US" dirty="0">
                <a:latin typeface="Chalkboard"/>
                <a:cs typeface="Chalkboard"/>
              </a:rPr>
              <a:t>subpopulations</a:t>
            </a:r>
          </a:p>
          <a:p>
            <a:r>
              <a:rPr lang="en-US" dirty="0">
                <a:latin typeface="Chalkboard"/>
                <a:cs typeface="Chalkboard"/>
              </a:rPr>
              <a:t>Also allows identification of stars with peculiar </a:t>
            </a:r>
            <a:r>
              <a:rPr lang="en-US" dirty="0" smtClean="0">
                <a:latin typeface="Chalkboard"/>
                <a:cs typeface="Chalkboard"/>
              </a:rPr>
              <a:t>kinematics</a:t>
            </a:r>
          </a:p>
          <a:p>
            <a:r>
              <a:rPr lang="en-US" dirty="0" smtClean="0">
                <a:latin typeface="Chalkboard"/>
                <a:cs typeface="Chalkboard"/>
              </a:rPr>
              <a:t>Have found that ~5% of the LMC’s stars likely came from the SMC</a:t>
            </a:r>
            <a:endParaRPr lang="en-US" dirty="0">
              <a:latin typeface="Chalkboard"/>
              <a:cs typeface="Chalkboard"/>
            </a:endParaRPr>
          </a:p>
        </p:txBody>
      </p:sp>
    </p:spTree>
    <p:extLst>
      <p:ext uri="{BB962C8B-B14F-4D97-AF65-F5344CB8AC3E}">
        <p14:creationId xmlns:p14="http://schemas.microsoft.com/office/powerpoint/2010/main" val="133059091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CTIO!</a:t>
            </a:r>
            <a:endParaRPr lang="en-US" dirty="0"/>
          </a:p>
        </p:txBody>
      </p:sp>
      <p:sp>
        <p:nvSpPr>
          <p:cNvPr id="3" name="TextBox 2"/>
          <p:cNvSpPr txBox="1"/>
          <p:nvPr/>
        </p:nvSpPr>
        <p:spPr>
          <a:xfrm>
            <a:off x="457200" y="1709539"/>
            <a:ext cx="8067023" cy="3046988"/>
          </a:xfrm>
          <a:prstGeom prst="rect">
            <a:avLst/>
          </a:prstGeom>
          <a:noFill/>
        </p:spPr>
        <p:txBody>
          <a:bodyPr wrap="square" rtlCol="0">
            <a:spAutoFit/>
          </a:bodyPr>
          <a:lstStyle/>
          <a:p>
            <a:pPr marL="285750" indent="-285750">
              <a:buFont typeface="Arial"/>
              <a:buChar char="•"/>
            </a:pPr>
            <a:r>
              <a:rPr lang="en-US" sz="2400" dirty="0" smtClean="0"/>
              <a:t>For a great cultural experience (both Chile and </a:t>
            </a:r>
            <a:r>
              <a:rPr lang="en-US" sz="2400" dirty="0" smtClean="0"/>
              <a:t>observatory)</a:t>
            </a:r>
            <a:endParaRPr lang="en-US" sz="2400" dirty="0" smtClean="0"/>
          </a:p>
          <a:p>
            <a:pPr marL="285750" indent="-285750">
              <a:buFont typeface="Arial"/>
              <a:buChar char="•"/>
            </a:pPr>
            <a:r>
              <a:rPr lang="en-US" sz="2400" dirty="0" smtClean="0"/>
              <a:t>For great professional opportunities</a:t>
            </a:r>
          </a:p>
          <a:p>
            <a:pPr marL="285750" indent="-285750">
              <a:buFont typeface="Arial"/>
              <a:buChar char="•"/>
            </a:pPr>
            <a:r>
              <a:rPr lang="en-US" sz="2400" dirty="0" smtClean="0"/>
              <a:t>For great friendships</a:t>
            </a:r>
          </a:p>
          <a:p>
            <a:pPr marL="285750" indent="-285750">
              <a:buFont typeface="Arial"/>
              <a:buChar char="•"/>
            </a:pPr>
            <a:r>
              <a:rPr lang="en-US" sz="2400" dirty="0" smtClean="0"/>
              <a:t>For many important life events (such as the birth of my daughter!)</a:t>
            </a:r>
          </a:p>
          <a:p>
            <a:pPr marL="285750" indent="-285750">
              <a:buFont typeface="Arial"/>
              <a:buChar char="•"/>
            </a:pPr>
            <a:r>
              <a:rPr lang="en-US" sz="2400" dirty="0" smtClean="0"/>
              <a:t>Many memories of those who have passed away: Bob </a:t>
            </a:r>
            <a:r>
              <a:rPr lang="en-US" sz="2400" dirty="0" err="1" smtClean="0"/>
              <a:t>Schommer</a:t>
            </a:r>
            <a:r>
              <a:rPr lang="en-US" sz="2400" dirty="0" smtClean="0"/>
              <a:t>, Hugo Schwarz, Manuel Hernandez, Mike </a:t>
            </a:r>
            <a:r>
              <a:rPr lang="en-US" sz="2400" dirty="0" err="1" smtClean="0"/>
              <a:t>Ledlow</a:t>
            </a:r>
            <a:r>
              <a:rPr lang="en-US" sz="2400" dirty="0" smtClean="0"/>
              <a:t>, Elizabeth Gregory, Laura </a:t>
            </a:r>
            <a:r>
              <a:rPr lang="en-US" sz="2400" dirty="0" err="1" smtClean="0"/>
              <a:t>Manquez</a:t>
            </a:r>
            <a:r>
              <a:rPr lang="en-US" sz="2400" dirty="0" smtClean="0"/>
              <a:t>, …</a:t>
            </a:r>
            <a:endParaRPr lang="en-US" sz="2400" dirty="0"/>
          </a:p>
        </p:txBody>
      </p:sp>
    </p:spTree>
    <p:extLst>
      <p:ext uri="{BB962C8B-B14F-4D97-AF65-F5344CB8AC3E}">
        <p14:creationId xmlns:p14="http://schemas.microsoft.com/office/powerpoint/2010/main" val="332049842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85800" y="152400"/>
            <a:ext cx="7772400" cy="1143000"/>
          </a:xfrm>
        </p:spPr>
        <p:txBody>
          <a:bodyPr>
            <a:noAutofit/>
          </a:bodyPr>
          <a:lstStyle/>
          <a:p>
            <a:r>
              <a:rPr lang="en-US" sz="3200" dirty="0" smtClean="0">
                <a:solidFill>
                  <a:schemeClr val="tx1"/>
                </a:solidFill>
                <a:latin typeface="Chalkboard"/>
                <a:cs typeface="Chalkboard"/>
              </a:rPr>
              <a:t>The </a:t>
            </a:r>
            <a:r>
              <a:rPr lang="en-US" sz="3200" dirty="0" err="1" smtClean="0">
                <a:solidFill>
                  <a:schemeClr val="tx1"/>
                </a:solidFill>
                <a:latin typeface="Chalkboard"/>
                <a:cs typeface="Chalkboard"/>
              </a:rPr>
              <a:t>Magellanic</a:t>
            </a:r>
            <a:r>
              <a:rPr lang="en-US" sz="3200" dirty="0" smtClean="0">
                <a:solidFill>
                  <a:schemeClr val="tx1"/>
                </a:solidFill>
                <a:latin typeface="Chalkboard"/>
                <a:cs typeface="Chalkboard"/>
              </a:rPr>
              <a:t> Clouds at Multiple Wavelengths</a:t>
            </a:r>
            <a:endParaRPr lang="en-US" sz="3200" dirty="0">
              <a:solidFill>
                <a:schemeClr val="tx1"/>
              </a:solidFill>
              <a:latin typeface="Chalkboard"/>
              <a:cs typeface="Chalkboard"/>
            </a:endParaRPr>
          </a:p>
        </p:txBody>
      </p:sp>
      <p:grpSp>
        <p:nvGrpSpPr>
          <p:cNvPr id="2" name="Group 1"/>
          <p:cNvGrpSpPr/>
          <p:nvPr/>
        </p:nvGrpSpPr>
        <p:grpSpPr>
          <a:xfrm>
            <a:off x="408093" y="4656315"/>
            <a:ext cx="1649307" cy="1701799"/>
            <a:chOff x="1371600" y="1295400"/>
            <a:chExt cx="2667000" cy="2636838"/>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295400"/>
              <a:ext cx="2667000" cy="2441575"/>
            </a:xfrm>
            <a:prstGeom prst="rect">
              <a:avLst/>
            </a:prstGeom>
            <a:noFill/>
            <a:extLst>
              <a:ext uri="{909E8E84-426E-40dd-AFC4-6F175D3DCCD1}">
                <a14:hiddenFill xmlns:a14="http://schemas.microsoft.com/office/drawing/2010/main">
                  <a:solidFill>
                    <a:srgbClr val="FFFFFF"/>
                  </a:solidFill>
                </a14:hiddenFill>
              </a:ext>
            </a:extLst>
          </p:spPr>
        </p:pic>
        <p:sp>
          <p:nvSpPr>
            <p:cNvPr id="4105" name="Text Box 9"/>
            <p:cNvSpPr txBox="1">
              <a:spLocks noChangeArrowheads="1"/>
            </p:cNvSpPr>
            <p:nvPr/>
          </p:nvSpPr>
          <p:spPr bwMode="auto">
            <a:xfrm>
              <a:off x="1524000" y="3657600"/>
              <a:ext cx="15557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i="1"/>
                <a:t>C. Smith and S. Points</a:t>
              </a:r>
            </a:p>
          </p:txBody>
        </p:sp>
        <p:sp>
          <p:nvSpPr>
            <p:cNvPr id="4107" name="Text Box 11"/>
            <p:cNvSpPr txBox="1">
              <a:spLocks noChangeArrowheads="1"/>
            </p:cNvSpPr>
            <p:nvPr/>
          </p:nvSpPr>
          <p:spPr bwMode="auto">
            <a:xfrm>
              <a:off x="1431925" y="1341438"/>
              <a:ext cx="2606675" cy="307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1200" dirty="0" smtClean="0">
                  <a:solidFill>
                    <a:schemeClr val="bg1"/>
                  </a:solidFill>
                </a:rPr>
                <a:t>MCELS</a:t>
              </a:r>
              <a:endParaRPr lang="en-US" sz="1200" dirty="0">
                <a:solidFill>
                  <a:schemeClr val="bg1"/>
                </a:solidFill>
              </a:endParaRPr>
            </a:p>
          </p:txBody>
        </p:sp>
      </p:grpSp>
      <p:grpSp>
        <p:nvGrpSpPr>
          <p:cNvPr id="10" name="Group 9"/>
          <p:cNvGrpSpPr/>
          <p:nvPr/>
        </p:nvGrpSpPr>
        <p:grpSpPr>
          <a:xfrm>
            <a:off x="4007141" y="4250267"/>
            <a:ext cx="2461378" cy="2438435"/>
            <a:chOff x="5679862" y="3864362"/>
            <a:chExt cx="3033954" cy="2943999"/>
          </a:xfrm>
        </p:grpSpPr>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3864362"/>
              <a:ext cx="2349500" cy="2667000"/>
            </a:xfrm>
            <a:prstGeom prst="rect">
              <a:avLst/>
            </a:prstGeom>
            <a:noFill/>
            <a:extLst>
              <a:ext uri="{909E8E84-426E-40dd-AFC4-6F175D3DCCD1}">
                <a14:hiddenFill xmlns:a14="http://schemas.microsoft.com/office/drawing/2010/main">
                  <a:solidFill>
                    <a:srgbClr val="FFFFFF"/>
                  </a:solidFill>
                </a14:hiddenFill>
              </a:ext>
            </a:extLst>
          </p:spPr>
        </p:pic>
        <p:sp>
          <p:nvSpPr>
            <p:cNvPr id="4104" name="Text Box 8"/>
            <p:cNvSpPr txBox="1">
              <a:spLocks noChangeArrowheads="1"/>
            </p:cNvSpPr>
            <p:nvPr/>
          </p:nvSpPr>
          <p:spPr bwMode="auto">
            <a:xfrm>
              <a:off x="5679862" y="6531362"/>
              <a:ext cx="303395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i="1" dirty="0"/>
                <a:t>Kim et al. (1998); </a:t>
              </a:r>
              <a:r>
                <a:rPr lang="en-US" sz="1200" i="1" dirty="0" err="1" smtClean="0"/>
                <a:t>Staveley</a:t>
              </a:r>
              <a:r>
                <a:rPr lang="en-US" sz="1200" i="1" dirty="0"/>
                <a:t>-Smith et al. (2003)</a:t>
              </a:r>
            </a:p>
          </p:txBody>
        </p:sp>
        <p:sp>
          <p:nvSpPr>
            <p:cNvPr id="4110" name="Text Box 14"/>
            <p:cNvSpPr txBox="1">
              <a:spLocks noChangeArrowheads="1"/>
            </p:cNvSpPr>
            <p:nvPr/>
          </p:nvSpPr>
          <p:spPr bwMode="auto">
            <a:xfrm>
              <a:off x="5958932" y="3900166"/>
              <a:ext cx="174919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dirty="0" err="1" smtClean="0">
                  <a:solidFill>
                    <a:srgbClr val="FFFFFF"/>
                  </a:solidFill>
                </a:rPr>
                <a:t>ATCA</a:t>
              </a:r>
              <a:r>
                <a:rPr lang="en-US" sz="1200" dirty="0" err="1">
                  <a:solidFill>
                    <a:srgbClr val="FFFFFF"/>
                  </a:solidFill>
                </a:rPr>
                <a:t>+Parkes</a:t>
              </a:r>
              <a:r>
                <a:rPr lang="en-US" sz="1200" dirty="0">
                  <a:solidFill>
                    <a:srgbClr val="FFFFFF"/>
                  </a:solidFill>
                </a:rPr>
                <a:t> 21-cm map </a:t>
              </a:r>
            </a:p>
          </p:txBody>
        </p:sp>
      </p:grpSp>
      <p:grpSp>
        <p:nvGrpSpPr>
          <p:cNvPr id="6" name="Group 5"/>
          <p:cNvGrpSpPr/>
          <p:nvPr/>
        </p:nvGrpSpPr>
        <p:grpSpPr>
          <a:xfrm>
            <a:off x="3357897" y="1232430"/>
            <a:ext cx="2557992" cy="2457694"/>
            <a:chOff x="748030" y="3794126"/>
            <a:chExt cx="3006725" cy="2865437"/>
          </a:xfrm>
        </p:grpSpPr>
        <p:grpSp>
          <p:nvGrpSpPr>
            <p:cNvPr id="4" name="Group 3"/>
            <p:cNvGrpSpPr/>
            <p:nvPr/>
          </p:nvGrpSpPr>
          <p:grpSpPr>
            <a:xfrm>
              <a:off x="748030" y="3794126"/>
              <a:ext cx="3006725" cy="2865437"/>
              <a:chOff x="1371600" y="3992563"/>
              <a:chExt cx="3006725" cy="2865437"/>
            </a:xfrm>
          </p:grpSpPr>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3992563"/>
                <a:ext cx="2667000" cy="2667000"/>
              </a:xfrm>
              <a:prstGeom prst="rect">
                <a:avLst/>
              </a:prstGeom>
              <a:noFill/>
              <a:extLst>
                <a:ext uri="{909E8E84-426E-40dd-AFC4-6F175D3DCCD1}">
                  <a14:hiddenFill xmlns:a14="http://schemas.microsoft.com/office/drawing/2010/main">
                    <a:solidFill>
                      <a:srgbClr val="FFFFFF"/>
                    </a:solidFill>
                  </a14:hiddenFill>
                </a:ext>
              </a:extLst>
            </p:spPr>
          </p:pic>
          <p:sp>
            <p:nvSpPr>
              <p:cNvPr id="4106" name="Text Box 10"/>
              <p:cNvSpPr txBox="1">
                <a:spLocks noChangeArrowheads="1"/>
              </p:cNvSpPr>
              <p:nvPr/>
            </p:nvSpPr>
            <p:spPr bwMode="auto">
              <a:xfrm>
                <a:off x="1447800" y="6583363"/>
                <a:ext cx="29305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i="1"/>
                  <a:t>Meixner et al. (2006); courtesy of K. Gordon</a:t>
                </a:r>
              </a:p>
            </p:txBody>
          </p:sp>
          <p:sp>
            <p:nvSpPr>
              <p:cNvPr id="4109" name="Text Box 13"/>
              <p:cNvSpPr txBox="1">
                <a:spLocks noChangeArrowheads="1"/>
              </p:cNvSpPr>
              <p:nvPr/>
            </p:nvSpPr>
            <p:spPr bwMode="auto">
              <a:xfrm>
                <a:off x="1439333" y="3992563"/>
                <a:ext cx="98085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dirty="0" smtClean="0">
                    <a:solidFill>
                      <a:srgbClr val="FFFFFF"/>
                    </a:solidFill>
                  </a:rPr>
                  <a:t>Spitzer SAGE</a:t>
                </a:r>
                <a:endParaRPr lang="en-US" sz="1200" dirty="0">
                  <a:solidFill>
                    <a:srgbClr val="FFFFFF"/>
                  </a:solidFill>
                </a:endParaRPr>
              </a:p>
            </p:txBody>
          </p:sp>
        </p:grpSp>
        <p:sp>
          <p:nvSpPr>
            <p:cNvPr id="4111" name="Text Box 15"/>
            <p:cNvSpPr txBox="1">
              <a:spLocks noChangeArrowheads="1"/>
            </p:cNvSpPr>
            <p:nvPr/>
          </p:nvSpPr>
          <p:spPr bwMode="auto">
            <a:xfrm>
              <a:off x="2021725" y="6134597"/>
              <a:ext cx="139330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dirty="0">
                  <a:solidFill>
                    <a:srgbClr val="FFFFFF"/>
                  </a:solidFill>
                </a:rPr>
                <a:t>3.6, 4.5, and 24 </a:t>
              </a:r>
              <a:r>
                <a:rPr lang="en-US" sz="1200" dirty="0">
                  <a:solidFill>
                    <a:srgbClr val="FFFFFF"/>
                  </a:solidFill>
                  <a:latin typeface="Symbol" charset="0"/>
                </a:rPr>
                <a:t>m</a:t>
              </a:r>
              <a:r>
                <a:rPr lang="en-US" sz="1200" dirty="0">
                  <a:solidFill>
                    <a:srgbClr val="FFFFFF"/>
                  </a:solidFill>
                </a:rPr>
                <a:t>m</a:t>
              </a:r>
            </a:p>
          </p:txBody>
        </p:sp>
      </p:grpSp>
      <p:grpSp>
        <p:nvGrpSpPr>
          <p:cNvPr id="7" name="Group 6"/>
          <p:cNvGrpSpPr/>
          <p:nvPr/>
        </p:nvGrpSpPr>
        <p:grpSpPr>
          <a:xfrm>
            <a:off x="2125652" y="4475985"/>
            <a:ext cx="2030413" cy="1882129"/>
            <a:chOff x="5762308" y="1219200"/>
            <a:chExt cx="2736850" cy="2516962"/>
          </a:xfrm>
        </p:grpSpPr>
        <p:grpSp>
          <p:nvGrpSpPr>
            <p:cNvPr id="3" name="Group 2"/>
            <p:cNvGrpSpPr/>
            <p:nvPr/>
          </p:nvGrpSpPr>
          <p:grpSpPr>
            <a:xfrm>
              <a:off x="5762308" y="1219200"/>
              <a:ext cx="2736850" cy="2516962"/>
              <a:chOff x="4937125" y="1295400"/>
              <a:chExt cx="2736850" cy="2516962"/>
            </a:xfrm>
          </p:grpSpPr>
          <p:pic>
            <p:nvPicPr>
              <p:cNvPr id="4100" name="Picture 4" descr="2MASSfi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1317625"/>
                <a:ext cx="2720975" cy="2492375"/>
              </a:xfrm>
              <a:prstGeom prst="rect">
                <a:avLst/>
              </a:prstGeom>
              <a:noFill/>
              <a:extLst>
                <a:ext uri="{909E8E84-426E-40dd-AFC4-6F175D3DCCD1}">
                  <a14:hiddenFill xmlns:a14="http://schemas.microsoft.com/office/drawing/2010/main">
                    <a:solidFill>
                      <a:srgbClr val="FFFFFF"/>
                    </a:solidFill>
                  </a14:hiddenFill>
                </a:ext>
              </a:extLst>
            </p:spPr>
          </p:pic>
          <p:sp>
            <p:nvSpPr>
              <p:cNvPr id="4103" name="Text Box 7"/>
              <p:cNvSpPr txBox="1">
                <a:spLocks noChangeArrowheads="1"/>
              </p:cNvSpPr>
              <p:nvPr/>
            </p:nvSpPr>
            <p:spPr bwMode="auto">
              <a:xfrm>
                <a:off x="4937125" y="3535363"/>
                <a:ext cx="153474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i="1" dirty="0">
                    <a:solidFill>
                      <a:srgbClr val="FFFFFF"/>
                    </a:solidFill>
                  </a:rPr>
                  <a:t>van der </a:t>
                </a:r>
                <a:r>
                  <a:rPr lang="en-US" sz="1200" i="1" dirty="0" err="1">
                    <a:solidFill>
                      <a:srgbClr val="FFFFFF"/>
                    </a:solidFill>
                  </a:rPr>
                  <a:t>Marel</a:t>
                </a:r>
                <a:r>
                  <a:rPr lang="en-US" sz="1200" i="1" dirty="0">
                    <a:solidFill>
                      <a:srgbClr val="FFFFFF"/>
                    </a:solidFill>
                  </a:rPr>
                  <a:t> (2001)</a:t>
                </a:r>
              </a:p>
            </p:txBody>
          </p:sp>
          <p:sp>
            <p:nvSpPr>
              <p:cNvPr id="4108" name="Text Box 12"/>
              <p:cNvSpPr txBox="1">
                <a:spLocks noChangeArrowheads="1"/>
              </p:cNvSpPr>
              <p:nvPr/>
            </p:nvSpPr>
            <p:spPr bwMode="auto">
              <a:xfrm>
                <a:off x="5029199" y="1295400"/>
                <a:ext cx="1442670" cy="617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1200" dirty="0" smtClean="0">
                    <a:solidFill>
                      <a:srgbClr val="FFFFFF"/>
                    </a:solidFill>
                  </a:rPr>
                  <a:t>2MASS+DENIS</a:t>
                </a:r>
                <a:endParaRPr lang="en-US" sz="1200" dirty="0">
                  <a:solidFill>
                    <a:srgbClr val="FFFFFF"/>
                  </a:solidFill>
                </a:endParaRPr>
              </a:p>
              <a:p>
                <a:r>
                  <a:rPr lang="en-US" sz="1200" dirty="0">
                    <a:solidFill>
                      <a:srgbClr val="FFFFFF"/>
                    </a:solidFill>
                  </a:rPr>
                  <a:t>photometry</a:t>
                </a:r>
              </a:p>
            </p:txBody>
          </p:sp>
        </p:grpSp>
        <p:sp>
          <p:nvSpPr>
            <p:cNvPr id="4112" name="Text Box 16"/>
            <p:cNvSpPr txBox="1">
              <a:spLocks noChangeArrowheads="1"/>
            </p:cNvSpPr>
            <p:nvPr/>
          </p:nvSpPr>
          <p:spPr bwMode="auto">
            <a:xfrm>
              <a:off x="7543800" y="15748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200" dirty="0">
                  <a:solidFill>
                    <a:srgbClr val="FFFFFF"/>
                  </a:solidFill>
                </a:rPr>
                <a:t>AGB and RGB stars</a:t>
              </a:r>
            </a:p>
          </p:txBody>
        </p:sp>
      </p:grpSp>
      <p:sp>
        <p:nvSpPr>
          <p:cNvPr id="8" name="TextBox 7"/>
          <p:cNvSpPr txBox="1"/>
          <p:nvPr/>
        </p:nvSpPr>
        <p:spPr>
          <a:xfrm>
            <a:off x="162559" y="1109966"/>
            <a:ext cx="4754263" cy="3416320"/>
          </a:xfrm>
          <a:prstGeom prst="rect">
            <a:avLst/>
          </a:prstGeom>
          <a:noFill/>
        </p:spPr>
        <p:txBody>
          <a:bodyPr wrap="square" rtlCol="0">
            <a:spAutoFit/>
          </a:bodyPr>
          <a:lstStyle/>
          <a:p>
            <a:pPr marL="285750" indent="-285750">
              <a:buFont typeface="Arial"/>
              <a:buChar char="•"/>
            </a:pPr>
            <a:r>
              <a:rPr lang="en-US" dirty="0" smtClean="0">
                <a:latin typeface="Chalkboard"/>
                <a:cs typeface="Chalkboard"/>
              </a:rPr>
              <a:t>MCPS (</a:t>
            </a:r>
            <a:r>
              <a:rPr lang="en-US" i="1" dirty="0" smtClean="0">
                <a:latin typeface="Chalkboard"/>
                <a:cs typeface="Chalkboard"/>
              </a:rPr>
              <a:t>UBVI</a:t>
            </a:r>
            <a:r>
              <a:rPr lang="en-US" dirty="0" smtClean="0">
                <a:latin typeface="Chalkboard"/>
                <a:cs typeface="Chalkboard"/>
              </a:rPr>
              <a:t>)</a:t>
            </a:r>
          </a:p>
          <a:p>
            <a:pPr marL="285750" indent="-285750">
              <a:buFont typeface="Arial"/>
              <a:buChar char="•"/>
            </a:pPr>
            <a:r>
              <a:rPr lang="en-US" dirty="0" smtClean="0">
                <a:latin typeface="Chalkboard"/>
                <a:cs typeface="Chalkboard"/>
              </a:rPr>
              <a:t>DENIS (</a:t>
            </a:r>
            <a:r>
              <a:rPr lang="en-US" i="1" dirty="0" smtClean="0">
                <a:latin typeface="Chalkboard"/>
                <a:cs typeface="Chalkboard"/>
              </a:rPr>
              <a:t>IJK</a:t>
            </a:r>
            <a:r>
              <a:rPr lang="en-US" dirty="0" smtClean="0">
                <a:latin typeface="Chalkboard"/>
                <a:cs typeface="Chalkboard"/>
              </a:rPr>
              <a:t>)</a:t>
            </a:r>
          </a:p>
          <a:p>
            <a:pPr marL="285750" indent="-285750">
              <a:buFont typeface="Arial"/>
              <a:buChar char="•"/>
            </a:pPr>
            <a:r>
              <a:rPr lang="en-US" dirty="0" smtClean="0">
                <a:latin typeface="Chalkboard"/>
                <a:cs typeface="Chalkboard"/>
              </a:rPr>
              <a:t>2MASS (</a:t>
            </a:r>
            <a:r>
              <a:rPr lang="en-US" i="1" dirty="0" smtClean="0">
                <a:latin typeface="Chalkboard"/>
                <a:cs typeface="Chalkboard"/>
              </a:rPr>
              <a:t>JHK</a:t>
            </a:r>
            <a:r>
              <a:rPr lang="en-US" i="1" baseline="-25000" dirty="0" smtClean="0">
                <a:latin typeface="Chalkboard"/>
                <a:cs typeface="Chalkboard"/>
              </a:rPr>
              <a:t>s</a:t>
            </a:r>
            <a:r>
              <a:rPr lang="en-US" dirty="0" smtClean="0">
                <a:latin typeface="Chalkboard"/>
                <a:cs typeface="Chalkboard"/>
              </a:rPr>
              <a:t>)</a:t>
            </a:r>
          </a:p>
          <a:p>
            <a:pPr marL="285750" indent="-285750">
              <a:buFont typeface="Arial"/>
              <a:buChar char="•"/>
            </a:pPr>
            <a:r>
              <a:rPr lang="en-US" dirty="0" smtClean="0">
                <a:latin typeface="Chalkboard"/>
                <a:cs typeface="Chalkboard"/>
              </a:rPr>
              <a:t>SAGE (IRAC+MIPS)</a:t>
            </a:r>
          </a:p>
          <a:p>
            <a:pPr marL="285750" indent="-285750">
              <a:buFont typeface="Arial"/>
              <a:buChar char="•"/>
            </a:pPr>
            <a:r>
              <a:rPr lang="en-US" dirty="0" smtClean="0">
                <a:latin typeface="Chalkboard"/>
                <a:cs typeface="Chalkboard"/>
              </a:rPr>
              <a:t>HI 21cm (ATCA, </a:t>
            </a:r>
            <a:r>
              <a:rPr lang="en-US" dirty="0" err="1" smtClean="0">
                <a:latin typeface="Chalkboard"/>
                <a:cs typeface="Chalkboard"/>
              </a:rPr>
              <a:t>Parkes</a:t>
            </a:r>
            <a:r>
              <a:rPr lang="en-US" dirty="0" smtClean="0">
                <a:latin typeface="Chalkboard"/>
                <a:cs typeface="Chalkboard"/>
              </a:rPr>
              <a:t>)</a:t>
            </a:r>
          </a:p>
          <a:p>
            <a:pPr marL="285750" indent="-285750">
              <a:buFont typeface="Arial"/>
              <a:buChar char="•"/>
            </a:pPr>
            <a:r>
              <a:rPr lang="en-US" dirty="0" smtClean="0">
                <a:latin typeface="Chalkboard"/>
                <a:cs typeface="Chalkboard"/>
              </a:rPr>
              <a:t>CO (NANTEN)</a:t>
            </a:r>
          </a:p>
          <a:p>
            <a:pPr marL="285750" indent="-285750">
              <a:buFont typeface="Arial"/>
              <a:buChar char="•"/>
            </a:pPr>
            <a:r>
              <a:rPr lang="en-US" dirty="0" smtClean="0">
                <a:latin typeface="Chalkboard"/>
                <a:cs typeface="Chalkboard"/>
              </a:rPr>
              <a:t>OGLE, OGLE-II, OGLE-III (</a:t>
            </a:r>
            <a:r>
              <a:rPr lang="en-US" i="1" dirty="0" smtClean="0">
                <a:latin typeface="Chalkboard"/>
                <a:cs typeface="Chalkboard"/>
              </a:rPr>
              <a:t>BVI</a:t>
            </a:r>
            <a:r>
              <a:rPr lang="en-US" dirty="0" smtClean="0">
                <a:latin typeface="Chalkboard"/>
                <a:cs typeface="Chalkboard"/>
              </a:rPr>
              <a:t>)</a:t>
            </a:r>
          </a:p>
          <a:p>
            <a:pPr marL="285750" indent="-285750">
              <a:buFont typeface="Arial"/>
              <a:buChar char="•"/>
            </a:pPr>
            <a:r>
              <a:rPr lang="en-US" dirty="0" smtClean="0">
                <a:latin typeface="Chalkboard"/>
                <a:cs typeface="Chalkboard"/>
              </a:rPr>
              <a:t>MACHO (</a:t>
            </a:r>
            <a:r>
              <a:rPr lang="en-US" i="1" dirty="0" smtClean="0">
                <a:latin typeface="Chalkboard"/>
                <a:cs typeface="Chalkboard"/>
              </a:rPr>
              <a:t>BR</a:t>
            </a:r>
            <a:r>
              <a:rPr lang="en-US" dirty="0" smtClean="0">
                <a:latin typeface="Chalkboard"/>
                <a:cs typeface="Chalkboard"/>
              </a:rPr>
              <a:t>)</a:t>
            </a:r>
          </a:p>
          <a:p>
            <a:pPr marL="285750" indent="-285750">
              <a:buFont typeface="Arial"/>
              <a:buChar char="•"/>
            </a:pPr>
            <a:r>
              <a:rPr lang="en-US" dirty="0" err="1" smtClean="0">
                <a:latin typeface="Chalkboard"/>
                <a:cs typeface="Chalkboard"/>
              </a:rPr>
              <a:t>SuperMACHO</a:t>
            </a:r>
            <a:r>
              <a:rPr lang="en-US" dirty="0" smtClean="0">
                <a:latin typeface="Chalkboard"/>
                <a:cs typeface="Chalkboard"/>
              </a:rPr>
              <a:t> (</a:t>
            </a:r>
            <a:r>
              <a:rPr lang="en-US" i="1" dirty="0" smtClean="0">
                <a:latin typeface="Chalkboard"/>
                <a:cs typeface="Chalkboard"/>
              </a:rPr>
              <a:t>V+R</a:t>
            </a:r>
            <a:r>
              <a:rPr lang="en-US" dirty="0" smtClean="0">
                <a:latin typeface="Chalkboard"/>
                <a:cs typeface="Chalkboard"/>
              </a:rPr>
              <a:t>)</a:t>
            </a:r>
          </a:p>
          <a:p>
            <a:pPr marL="285750" indent="-285750">
              <a:buFont typeface="Arial"/>
              <a:buChar char="•"/>
            </a:pPr>
            <a:r>
              <a:rPr lang="en-US" dirty="0" smtClean="0">
                <a:latin typeface="Chalkboard"/>
                <a:cs typeface="Chalkboard"/>
              </a:rPr>
              <a:t>VMC (</a:t>
            </a:r>
            <a:r>
              <a:rPr lang="en-US" i="1" dirty="0" smtClean="0">
                <a:latin typeface="Chalkboard"/>
                <a:cs typeface="Chalkboard"/>
              </a:rPr>
              <a:t>YJK</a:t>
            </a:r>
            <a:r>
              <a:rPr lang="en-US" i="1" baseline="-25000" dirty="0" smtClean="0">
                <a:latin typeface="Chalkboard"/>
                <a:cs typeface="Chalkboard"/>
              </a:rPr>
              <a:t>s</a:t>
            </a:r>
            <a:r>
              <a:rPr lang="en-US" dirty="0" smtClean="0">
                <a:latin typeface="Chalkboard"/>
                <a:cs typeface="Chalkboard"/>
              </a:rPr>
              <a:t>)</a:t>
            </a:r>
          </a:p>
          <a:p>
            <a:pPr marL="285750" indent="-285750">
              <a:buFont typeface="Arial"/>
              <a:buChar char="•"/>
            </a:pPr>
            <a:r>
              <a:rPr lang="en-US" dirty="0" smtClean="0">
                <a:latin typeface="Chalkboard"/>
                <a:cs typeface="Chalkboard"/>
              </a:rPr>
              <a:t>Various optical spectroscopic surveys</a:t>
            </a:r>
          </a:p>
          <a:p>
            <a:endParaRPr lang="en-US" dirty="0"/>
          </a:p>
        </p:txBody>
      </p:sp>
      <p:pic>
        <p:nvPicPr>
          <p:cNvPr id="11" name="Picture 10" descr="smcdz1.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29338" y="1232430"/>
            <a:ext cx="1734741" cy="1997782"/>
          </a:xfrm>
          <a:prstGeom prst="rect">
            <a:avLst/>
          </a:prstGeom>
        </p:spPr>
      </p:pic>
      <p:sp>
        <p:nvSpPr>
          <p:cNvPr id="12" name="Rectangle 11"/>
          <p:cNvSpPr/>
          <p:nvPr/>
        </p:nvSpPr>
        <p:spPr>
          <a:xfrm>
            <a:off x="6542773" y="1295400"/>
            <a:ext cx="548497" cy="276999"/>
          </a:xfrm>
          <a:prstGeom prst="rect">
            <a:avLst/>
          </a:prstGeom>
        </p:spPr>
        <p:txBody>
          <a:bodyPr wrap="none">
            <a:spAutoFit/>
          </a:bodyPr>
          <a:lstStyle/>
          <a:p>
            <a:r>
              <a:rPr lang="en-US" sz="1200" dirty="0" smtClean="0">
                <a:solidFill>
                  <a:srgbClr val="FFFFFF"/>
                </a:solidFill>
              </a:rPr>
              <a:t>MCPS</a:t>
            </a:r>
            <a:endParaRPr lang="en-US" sz="1200" dirty="0">
              <a:solidFill>
                <a:srgbClr val="FFFFFF"/>
              </a:solidFill>
            </a:endParaRPr>
          </a:p>
        </p:txBody>
      </p:sp>
      <p:sp>
        <p:nvSpPr>
          <p:cNvPr id="13" name="Rectangle 12"/>
          <p:cNvSpPr/>
          <p:nvPr/>
        </p:nvSpPr>
        <p:spPr>
          <a:xfrm>
            <a:off x="6610786" y="2787134"/>
            <a:ext cx="1498076" cy="276999"/>
          </a:xfrm>
          <a:prstGeom prst="rect">
            <a:avLst/>
          </a:prstGeom>
        </p:spPr>
        <p:txBody>
          <a:bodyPr wrap="none">
            <a:spAutoFit/>
          </a:bodyPr>
          <a:lstStyle/>
          <a:p>
            <a:r>
              <a:rPr lang="en-US" sz="1200" i="1" dirty="0" err="1" smtClean="0">
                <a:solidFill>
                  <a:srgbClr val="FFFFFF"/>
                </a:solidFill>
              </a:rPr>
              <a:t>Zaritsky</a:t>
            </a:r>
            <a:r>
              <a:rPr lang="en-US" sz="1200" i="1" dirty="0" smtClean="0">
                <a:solidFill>
                  <a:srgbClr val="FFFFFF"/>
                </a:solidFill>
              </a:rPr>
              <a:t> et al. (2000)</a:t>
            </a:r>
            <a:endParaRPr lang="en-US" sz="1200" i="1" dirty="0">
              <a:solidFill>
                <a:srgbClr val="FFFFFF"/>
              </a:solidFill>
            </a:endParaRPr>
          </a:p>
        </p:txBody>
      </p:sp>
      <p:pic>
        <p:nvPicPr>
          <p:cNvPr id="16" name="Picture 15" descr="smc_e0_e1_e2_160_all_s1_10jul08.cal.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46876" y="4348965"/>
            <a:ext cx="2904066" cy="1625740"/>
          </a:xfrm>
          <a:prstGeom prst="rect">
            <a:avLst/>
          </a:prstGeom>
        </p:spPr>
      </p:pic>
      <p:sp>
        <p:nvSpPr>
          <p:cNvPr id="17" name="Rectangle 16"/>
          <p:cNvSpPr/>
          <p:nvPr/>
        </p:nvSpPr>
        <p:spPr>
          <a:xfrm>
            <a:off x="6610786" y="5996198"/>
            <a:ext cx="1474632" cy="276999"/>
          </a:xfrm>
          <a:prstGeom prst="rect">
            <a:avLst/>
          </a:prstGeom>
        </p:spPr>
        <p:txBody>
          <a:bodyPr wrap="none">
            <a:spAutoFit/>
          </a:bodyPr>
          <a:lstStyle/>
          <a:p>
            <a:r>
              <a:rPr lang="en-US" sz="1200" i="1" dirty="0" smtClean="0"/>
              <a:t>Gordon et al. (2011)</a:t>
            </a:r>
            <a:endParaRPr lang="en-US" sz="1200" i="1" dirty="0"/>
          </a:p>
        </p:txBody>
      </p:sp>
      <p:sp>
        <p:nvSpPr>
          <p:cNvPr id="33" name="Rectangle 32"/>
          <p:cNvSpPr/>
          <p:nvPr/>
        </p:nvSpPr>
        <p:spPr>
          <a:xfrm>
            <a:off x="6866466" y="4088296"/>
            <a:ext cx="1591734" cy="276999"/>
          </a:xfrm>
          <a:prstGeom prst="rect">
            <a:avLst/>
          </a:prstGeom>
        </p:spPr>
        <p:txBody>
          <a:bodyPr wrap="square">
            <a:spAutoFit/>
          </a:bodyPr>
          <a:lstStyle/>
          <a:p>
            <a:r>
              <a:rPr lang="en-US" sz="1200" dirty="0" smtClean="0"/>
              <a:t>Spitzer 160 </a:t>
            </a:r>
            <a:r>
              <a:rPr lang="en-US" sz="1200" dirty="0" smtClean="0">
                <a:latin typeface="Symbol" charset="2"/>
                <a:cs typeface="Symbol" charset="2"/>
              </a:rPr>
              <a:t>m</a:t>
            </a:r>
            <a:r>
              <a:rPr lang="en-US" sz="1200" dirty="0" smtClean="0"/>
              <a:t>m</a:t>
            </a:r>
            <a:endParaRPr lang="en-US" sz="1200" dirty="0"/>
          </a:p>
        </p:txBody>
      </p:sp>
    </p:spTree>
    <p:extLst>
      <p:ext uri="{BB962C8B-B14F-4D97-AF65-F5344CB8AC3E}">
        <p14:creationId xmlns:p14="http://schemas.microsoft.com/office/powerpoint/2010/main" val="342873186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Chalkboard"/>
                <a:cs typeface="Chalkboard"/>
              </a:rPr>
              <a:t>The </a:t>
            </a:r>
            <a:r>
              <a:rPr lang="en-US" dirty="0" err="1" smtClean="0">
                <a:latin typeface="Chalkboard"/>
                <a:cs typeface="Chalkboard"/>
              </a:rPr>
              <a:t>Magellanic</a:t>
            </a:r>
            <a:r>
              <a:rPr lang="en-US" dirty="0" smtClean="0">
                <a:latin typeface="Chalkboard"/>
                <a:cs typeface="Chalkboard"/>
              </a:rPr>
              <a:t> Clouds at Large Scales</a:t>
            </a:r>
            <a:endParaRPr lang="en-US" dirty="0">
              <a:latin typeface="Chalkboard"/>
              <a:cs typeface="Chalkboard"/>
            </a:endParaRPr>
          </a:p>
        </p:txBody>
      </p:sp>
      <p:pic>
        <p:nvPicPr>
          <p:cNvPr id="3" name="Picture 2" descr="dcfig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8900" y="1613964"/>
            <a:ext cx="4318000" cy="4538556"/>
          </a:xfrm>
          <a:prstGeom prst="rect">
            <a:avLst/>
          </a:prstGeom>
        </p:spPr>
      </p:pic>
      <p:sp>
        <p:nvSpPr>
          <p:cNvPr id="4" name="TextBox 3"/>
          <p:cNvSpPr txBox="1"/>
          <p:nvPr/>
        </p:nvSpPr>
        <p:spPr>
          <a:xfrm>
            <a:off x="3898900" y="6426200"/>
            <a:ext cx="184666" cy="369332"/>
          </a:xfrm>
          <a:prstGeom prst="rect">
            <a:avLst/>
          </a:prstGeom>
          <a:noFill/>
        </p:spPr>
        <p:txBody>
          <a:bodyPr wrap="none" rtlCol="0">
            <a:spAutoFit/>
          </a:bodyPr>
          <a:lstStyle/>
          <a:p>
            <a:endParaRPr lang="en-US" dirty="0"/>
          </a:p>
        </p:txBody>
      </p:sp>
      <p:sp>
        <p:nvSpPr>
          <p:cNvPr id="6" name="Text Box 105"/>
          <p:cNvSpPr txBox="1">
            <a:spLocks noChangeArrowheads="1"/>
          </p:cNvSpPr>
          <p:nvPr/>
        </p:nvSpPr>
        <p:spPr bwMode="auto">
          <a:xfrm>
            <a:off x="3479800" y="6181690"/>
            <a:ext cx="53213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kern="1200" dirty="0"/>
              <a:t>Image credit: S. </a:t>
            </a:r>
            <a:r>
              <a:rPr lang="en-US" kern="1200" dirty="0" err="1"/>
              <a:t>Janowiecki</a:t>
            </a:r>
            <a:r>
              <a:rPr lang="en-US" kern="1200" dirty="0"/>
              <a:t> and the Galactic All Sky Survey (McClure-Grifﬁths et al. 2009)</a:t>
            </a:r>
            <a:endParaRPr lang="en-US" kern="1200" dirty="0">
              <a:latin typeface="Arial" charset="0"/>
            </a:endParaRPr>
          </a:p>
        </p:txBody>
      </p:sp>
      <p:sp>
        <p:nvSpPr>
          <p:cNvPr id="5" name="TextBox 4"/>
          <p:cNvSpPr txBox="1"/>
          <p:nvPr/>
        </p:nvSpPr>
        <p:spPr>
          <a:xfrm>
            <a:off x="321312" y="2126630"/>
            <a:ext cx="2907107" cy="3046988"/>
          </a:xfrm>
          <a:prstGeom prst="rect">
            <a:avLst/>
          </a:prstGeom>
          <a:noFill/>
        </p:spPr>
        <p:txBody>
          <a:bodyPr wrap="square" rtlCol="0">
            <a:spAutoFit/>
          </a:bodyPr>
          <a:lstStyle/>
          <a:p>
            <a:r>
              <a:rPr lang="en-US" sz="2400" dirty="0" smtClean="0">
                <a:latin typeface="Chalkboard"/>
                <a:cs typeface="Chalkboard"/>
              </a:rPr>
              <a:t>The </a:t>
            </a:r>
            <a:r>
              <a:rPr lang="en-US" sz="2400" dirty="0" err="1" smtClean="0">
                <a:latin typeface="Chalkboard"/>
                <a:cs typeface="Chalkboard"/>
              </a:rPr>
              <a:t>Magellanic</a:t>
            </a:r>
            <a:r>
              <a:rPr lang="en-US" sz="2400" dirty="0" smtClean="0">
                <a:latin typeface="Chalkboard"/>
                <a:cs typeface="Chalkboard"/>
              </a:rPr>
              <a:t> Stream long viewed as evidence of tidal interaction between </a:t>
            </a:r>
            <a:r>
              <a:rPr lang="en-US" sz="2400" dirty="0" err="1" smtClean="0">
                <a:latin typeface="Chalkboard"/>
                <a:cs typeface="Chalkboard"/>
              </a:rPr>
              <a:t>Magellanic</a:t>
            </a:r>
            <a:r>
              <a:rPr lang="en-US" sz="2400" dirty="0" smtClean="0">
                <a:latin typeface="Chalkboard"/>
                <a:cs typeface="Chalkboard"/>
              </a:rPr>
              <a:t> Clouds and Milky Way (e.g. Gardiner &amp; Noguchi 1996)</a:t>
            </a:r>
            <a:endParaRPr lang="en-US" sz="2400" dirty="0">
              <a:latin typeface="Chalkboard"/>
              <a:cs typeface="Chalkboard"/>
            </a:endParaRPr>
          </a:p>
        </p:txBody>
      </p:sp>
    </p:spTree>
    <p:extLst>
      <p:ext uri="{BB962C8B-B14F-4D97-AF65-F5344CB8AC3E}">
        <p14:creationId xmlns:p14="http://schemas.microsoft.com/office/powerpoint/2010/main" val="217636222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09600" y="228600"/>
            <a:ext cx="7772400" cy="1143000"/>
          </a:xfrm>
        </p:spPr>
        <p:txBody>
          <a:bodyPr>
            <a:normAutofit fontScale="90000"/>
          </a:bodyPr>
          <a:lstStyle/>
          <a:p>
            <a:r>
              <a:rPr lang="en-US" dirty="0" smtClean="0">
                <a:solidFill>
                  <a:schemeClr val="tx1"/>
                </a:solidFill>
                <a:latin typeface="Chalkboard"/>
                <a:cs typeface="Chalkboard"/>
              </a:rPr>
              <a:t>The Proper Motion of the LMC</a:t>
            </a:r>
            <a:endParaRPr lang="en-US" dirty="0">
              <a:latin typeface="Chalkboard"/>
              <a:cs typeface="Chalkboard"/>
            </a:endParaRPr>
          </a:p>
        </p:txBody>
      </p:sp>
      <p:pic>
        <p:nvPicPr>
          <p:cNvPr id="5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03" y="1639171"/>
            <a:ext cx="2971800" cy="277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53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9509" y="1676400"/>
            <a:ext cx="2895600" cy="267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5302" name="Text Box 6"/>
          <p:cNvSpPr txBox="1">
            <a:spLocks noChangeArrowheads="1"/>
          </p:cNvSpPr>
          <p:nvPr/>
        </p:nvSpPr>
        <p:spPr bwMode="auto">
          <a:xfrm>
            <a:off x="482600" y="4477432"/>
            <a:ext cx="21939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i="1" dirty="0" err="1"/>
              <a:t>Kallivayalil</a:t>
            </a:r>
            <a:r>
              <a:rPr lang="en-US" sz="1600" i="1" dirty="0"/>
              <a:t> et al. (2006)</a:t>
            </a:r>
          </a:p>
        </p:txBody>
      </p:sp>
      <p:sp>
        <p:nvSpPr>
          <p:cNvPr id="55303" name="Text Box 7"/>
          <p:cNvSpPr txBox="1">
            <a:spLocks noChangeArrowheads="1"/>
          </p:cNvSpPr>
          <p:nvPr/>
        </p:nvSpPr>
        <p:spPr bwMode="auto">
          <a:xfrm>
            <a:off x="2971800" y="4495800"/>
            <a:ext cx="29940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i="1" dirty="0" err="1"/>
              <a:t>Piatek</a:t>
            </a:r>
            <a:r>
              <a:rPr lang="en-US" sz="1600" i="1" dirty="0"/>
              <a:t>, Pryor, &amp; </a:t>
            </a:r>
            <a:r>
              <a:rPr lang="en-US" sz="1600" i="1" dirty="0" err="1"/>
              <a:t>Olszewski</a:t>
            </a:r>
            <a:r>
              <a:rPr lang="en-US" sz="1600" i="1" dirty="0"/>
              <a:t> (2008)</a:t>
            </a:r>
          </a:p>
        </p:txBody>
      </p:sp>
      <p:pic>
        <p:nvPicPr>
          <p:cNvPr id="2" name="Picture 1"/>
          <p:cNvPicPr>
            <a:picLocks noChangeAspect="1"/>
          </p:cNvPicPr>
          <p:nvPr/>
        </p:nvPicPr>
        <p:blipFill>
          <a:blip r:embed="rId5"/>
          <a:stretch>
            <a:fillRect/>
          </a:stretch>
        </p:blipFill>
        <p:spPr>
          <a:xfrm>
            <a:off x="6103534" y="1599905"/>
            <a:ext cx="2819400" cy="2819400"/>
          </a:xfrm>
          <a:prstGeom prst="rect">
            <a:avLst/>
          </a:prstGeom>
        </p:spPr>
      </p:pic>
      <p:sp>
        <p:nvSpPr>
          <p:cNvPr id="12" name="Text Box 7"/>
          <p:cNvSpPr txBox="1">
            <a:spLocks noChangeArrowheads="1"/>
          </p:cNvSpPr>
          <p:nvPr/>
        </p:nvSpPr>
        <p:spPr bwMode="auto">
          <a:xfrm>
            <a:off x="6883400" y="4493796"/>
            <a:ext cx="172614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i="1" dirty="0" err="1" smtClean="0"/>
              <a:t>Besla</a:t>
            </a:r>
            <a:r>
              <a:rPr lang="en-US" sz="1600" i="1" dirty="0" smtClean="0"/>
              <a:t> et al. (2007)</a:t>
            </a:r>
            <a:endParaRPr lang="en-US" sz="1600" i="1" dirty="0"/>
          </a:p>
        </p:txBody>
      </p:sp>
      <p:sp>
        <p:nvSpPr>
          <p:cNvPr id="3" name="TextBox 2"/>
          <p:cNvSpPr txBox="1"/>
          <p:nvPr/>
        </p:nvSpPr>
        <p:spPr>
          <a:xfrm>
            <a:off x="609600" y="5308024"/>
            <a:ext cx="8003302" cy="1077218"/>
          </a:xfrm>
          <a:prstGeom prst="rect">
            <a:avLst/>
          </a:prstGeom>
          <a:noFill/>
        </p:spPr>
        <p:txBody>
          <a:bodyPr wrap="none" rtlCol="0">
            <a:spAutoFit/>
          </a:bodyPr>
          <a:lstStyle/>
          <a:p>
            <a:r>
              <a:rPr lang="en-US" sz="3200" dirty="0" smtClean="0">
                <a:latin typeface="Chalkboard"/>
                <a:cs typeface="Chalkboard"/>
              </a:rPr>
              <a:t>The </a:t>
            </a:r>
            <a:r>
              <a:rPr lang="en-US" sz="3200" dirty="0" err="1" smtClean="0">
                <a:latin typeface="Chalkboard"/>
                <a:cs typeface="Chalkboard"/>
              </a:rPr>
              <a:t>Magellanic</a:t>
            </a:r>
            <a:r>
              <a:rPr lang="en-US" sz="3200" dirty="0" smtClean="0">
                <a:latin typeface="Chalkboard"/>
                <a:cs typeface="Chalkboard"/>
              </a:rPr>
              <a:t> Clouds likely on first </a:t>
            </a:r>
            <a:r>
              <a:rPr lang="en-US" sz="3200" dirty="0" err="1" smtClean="0">
                <a:latin typeface="Chalkboard"/>
                <a:cs typeface="Chalkboard"/>
              </a:rPr>
              <a:t>infall</a:t>
            </a:r>
            <a:endParaRPr lang="en-US" sz="3200" dirty="0">
              <a:latin typeface="Chalkboard"/>
              <a:cs typeface="Chalkboard"/>
            </a:endParaRPr>
          </a:p>
          <a:p>
            <a:r>
              <a:rPr lang="en-US" sz="3200" dirty="0" smtClean="0">
                <a:latin typeface="Chalkboard"/>
                <a:cs typeface="Chalkboard"/>
              </a:rPr>
              <a:t>or highly elliptical orbit</a:t>
            </a:r>
          </a:p>
        </p:txBody>
      </p:sp>
      <p:sp>
        <p:nvSpPr>
          <p:cNvPr id="4" name="Oval 3"/>
          <p:cNvSpPr/>
          <p:nvPr/>
        </p:nvSpPr>
        <p:spPr>
          <a:xfrm>
            <a:off x="1135859" y="3333600"/>
            <a:ext cx="91622" cy="88541"/>
          </a:xfrm>
          <a:prstGeom prst="ellips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Curved Connector 7"/>
          <p:cNvCxnSpPr/>
          <p:nvPr/>
        </p:nvCxnSpPr>
        <p:spPr>
          <a:xfrm rot="5400000" flipH="1" flipV="1">
            <a:off x="29165" y="3747136"/>
            <a:ext cx="1523311" cy="873325"/>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ext Box 6"/>
          <p:cNvSpPr txBox="1">
            <a:spLocks noChangeArrowheads="1"/>
          </p:cNvSpPr>
          <p:nvPr/>
        </p:nvSpPr>
        <p:spPr bwMode="auto">
          <a:xfrm>
            <a:off x="104028" y="4880395"/>
            <a:ext cx="217297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i="1" dirty="0" err="1"/>
              <a:t>Kallivayalil</a:t>
            </a:r>
            <a:r>
              <a:rPr lang="en-US" sz="1600" i="1" dirty="0"/>
              <a:t> et al. (</a:t>
            </a:r>
            <a:r>
              <a:rPr lang="en-US" sz="1600" i="1" dirty="0" smtClean="0"/>
              <a:t>2013)</a:t>
            </a:r>
            <a:endParaRPr lang="en-US" sz="1600" i="1" dirty="0"/>
          </a:p>
        </p:txBody>
      </p:sp>
    </p:spTree>
    <p:extLst>
      <p:ext uri="{BB962C8B-B14F-4D97-AF65-F5344CB8AC3E}">
        <p14:creationId xmlns:p14="http://schemas.microsoft.com/office/powerpoint/2010/main" val="199880492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13" name="Text Box 29"/>
          <p:cNvSpPr txBox="1">
            <a:spLocks noChangeArrowheads="1"/>
          </p:cNvSpPr>
          <p:nvPr/>
        </p:nvSpPr>
        <p:spPr bwMode="auto">
          <a:xfrm>
            <a:off x="2463800" y="1660525"/>
            <a:ext cx="508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i="1"/>
              <a:t>v</a:t>
            </a:r>
            <a:r>
              <a:rPr lang="en-US" baseline="-25000"/>
              <a:t>sys</a:t>
            </a:r>
            <a:endParaRPr lang="en-US"/>
          </a:p>
        </p:txBody>
      </p:sp>
      <p:sp>
        <p:nvSpPr>
          <p:cNvPr id="16414" name="Text Box 30"/>
          <p:cNvSpPr txBox="1">
            <a:spLocks noChangeArrowheads="1"/>
          </p:cNvSpPr>
          <p:nvPr/>
        </p:nvSpPr>
        <p:spPr bwMode="auto">
          <a:xfrm>
            <a:off x="2019300" y="2193925"/>
            <a:ext cx="342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i="1"/>
              <a:t>v</a:t>
            </a:r>
            <a:r>
              <a:rPr lang="en-US" baseline="-25000"/>
              <a:t>t</a:t>
            </a:r>
            <a:endParaRPr lang="en-US"/>
          </a:p>
        </p:txBody>
      </p:sp>
      <p:grpSp>
        <p:nvGrpSpPr>
          <p:cNvPr id="16407" name="Group 23"/>
          <p:cNvGrpSpPr>
            <a:grpSpLocks/>
          </p:cNvGrpSpPr>
          <p:nvPr/>
        </p:nvGrpSpPr>
        <p:grpSpPr bwMode="auto">
          <a:xfrm>
            <a:off x="1524000" y="1600200"/>
            <a:ext cx="2057400" cy="4191000"/>
            <a:chOff x="960" y="1008"/>
            <a:chExt cx="1296" cy="2640"/>
          </a:xfrm>
        </p:grpSpPr>
        <p:grpSp>
          <p:nvGrpSpPr>
            <p:cNvPr id="16402" name="Group 18"/>
            <p:cNvGrpSpPr>
              <a:grpSpLocks/>
            </p:cNvGrpSpPr>
            <p:nvPr/>
          </p:nvGrpSpPr>
          <p:grpSpPr bwMode="auto">
            <a:xfrm>
              <a:off x="960" y="1008"/>
              <a:ext cx="1296" cy="2352"/>
              <a:chOff x="912" y="768"/>
              <a:chExt cx="1296" cy="2352"/>
            </a:xfrm>
          </p:grpSpPr>
          <p:sp>
            <p:nvSpPr>
              <p:cNvPr id="16389" name="Line 5"/>
              <p:cNvSpPr>
                <a:spLocks noChangeShapeType="1"/>
              </p:cNvSpPr>
              <p:nvPr/>
            </p:nvSpPr>
            <p:spPr bwMode="auto">
              <a:xfrm flipV="1">
                <a:off x="1680" y="1344"/>
                <a:ext cx="0" cy="1776"/>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390" name="Line 6"/>
              <p:cNvSpPr>
                <a:spLocks noChangeShapeType="1"/>
              </p:cNvSpPr>
              <p:nvPr/>
            </p:nvSpPr>
            <p:spPr bwMode="auto">
              <a:xfrm flipV="1">
                <a:off x="1200" y="1008"/>
                <a:ext cx="1008" cy="57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391" name="Line 7"/>
              <p:cNvSpPr>
                <a:spLocks noChangeShapeType="1"/>
              </p:cNvSpPr>
              <p:nvPr/>
            </p:nvSpPr>
            <p:spPr bwMode="auto">
              <a:xfrm flipH="1">
                <a:off x="1680" y="1008"/>
                <a:ext cx="528" cy="2112"/>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392" name="Line 8"/>
              <p:cNvSpPr>
                <a:spLocks noChangeShapeType="1"/>
              </p:cNvSpPr>
              <p:nvPr/>
            </p:nvSpPr>
            <p:spPr bwMode="auto">
              <a:xfrm>
                <a:off x="1200" y="1584"/>
                <a:ext cx="480" cy="1536"/>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393" name="Line 9"/>
              <p:cNvSpPr>
                <a:spLocks noChangeShapeType="1"/>
              </p:cNvSpPr>
              <p:nvPr/>
            </p:nvSpPr>
            <p:spPr bwMode="auto">
              <a:xfrm flipH="1" flipV="1">
                <a:off x="1392" y="1056"/>
                <a:ext cx="288" cy="24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394" name="Line 10"/>
              <p:cNvSpPr>
                <a:spLocks noChangeShapeType="1"/>
              </p:cNvSpPr>
              <p:nvPr/>
            </p:nvSpPr>
            <p:spPr bwMode="auto">
              <a:xfrm flipH="1" flipV="1">
                <a:off x="1392" y="1296"/>
                <a:ext cx="288"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395" name="Line 11"/>
              <p:cNvSpPr>
                <a:spLocks noChangeShapeType="1"/>
              </p:cNvSpPr>
              <p:nvPr/>
            </p:nvSpPr>
            <p:spPr bwMode="auto">
              <a:xfrm flipH="1" flipV="1">
                <a:off x="1680" y="1056"/>
                <a:ext cx="0" cy="24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396" name="Line 12"/>
              <p:cNvSpPr>
                <a:spLocks noChangeShapeType="1"/>
              </p:cNvSpPr>
              <p:nvPr/>
            </p:nvSpPr>
            <p:spPr bwMode="auto">
              <a:xfrm flipH="1" flipV="1">
                <a:off x="1920" y="768"/>
                <a:ext cx="288" cy="24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397" name="Line 13"/>
              <p:cNvSpPr>
                <a:spLocks noChangeShapeType="1"/>
              </p:cNvSpPr>
              <p:nvPr/>
            </p:nvSpPr>
            <p:spPr bwMode="auto">
              <a:xfrm flipH="1" flipV="1">
                <a:off x="1920" y="1008"/>
                <a:ext cx="288"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398" name="Line 14"/>
              <p:cNvSpPr>
                <a:spLocks noChangeShapeType="1"/>
              </p:cNvSpPr>
              <p:nvPr/>
            </p:nvSpPr>
            <p:spPr bwMode="auto">
              <a:xfrm flipH="1" flipV="1">
                <a:off x="2208" y="768"/>
                <a:ext cx="0" cy="24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399" name="Line 15"/>
              <p:cNvSpPr>
                <a:spLocks noChangeShapeType="1"/>
              </p:cNvSpPr>
              <p:nvPr/>
            </p:nvSpPr>
            <p:spPr bwMode="auto">
              <a:xfrm flipH="1" flipV="1">
                <a:off x="912" y="1344"/>
                <a:ext cx="288" cy="24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400" name="Line 16"/>
              <p:cNvSpPr>
                <a:spLocks noChangeShapeType="1"/>
              </p:cNvSpPr>
              <p:nvPr/>
            </p:nvSpPr>
            <p:spPr bwMode="auto">
              <a:xfrm flipH="1" flipV="1">
                <a:off x="912" y="1584"/>
                <a:ext cx="288"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401" name="Line 17"/>
              <p:cNvSpPr>
                <a:spLocks noChangeShapeType="1"/>
              </p:cNvSpPr>
              <p:nvPr/>
            </p:nvSpPr>
            <p:spPr bwMode="auto">
              <a:xfrm flipH="1" flipV="1">
                <a:off x="1200" y="1344"/>
                <a:ext cx="0" cy="24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6403" name="Line 19"/>
            <p:cNvSpPr>
              <a:spLocks noChangeShapeType="1"/>
            </p:cNvSpPr>
            <p:nvPr/>
          </p:nvSpPr>
          <p:spPr bwMode="auto">
            <a:xfrm>
              <a:off x="1632" y="3456"/>
              <a:ext cx="96"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404" name="Line 20"/>
            <p:cNvSpPr>
              <a:spLocks noChangeShapeType="1"/>
            </p:cNvSpPr>
            <p:nvPr/>
          </p:nvSpPr>
          <p:spPr bwMode="auto">
            <a:xfrm flipH="1">
              <a:off x="1728" y="3456"/>
              <a:ext cx="96"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406" name="Arc 22"/>
            <p:cNvSpPr>
              <a:spLocks/>
            </p:cNvSpPr>
            <p:nvPr/>
          </p:nvSpPr>
          <p:spPr bwMode="auto">
            <a:xfrm flipH="1">
              <a:off x="1640" y="3553"/>
              <a:ext cx="171" cy="93"/>
            </a:xfrm>
            <a:custGeom>
              <a:avLst/>
              <a:gdLst>
                <a:gd name="G0" fmla="+- 15761 0 0"/>
                <a:gd name="G1" fmla="+- 21600 0 0"/>
                <a:gd name="G2" fmla="+- 21600 0 0"/>
                <a:gd name="T0" fmla="*/ 0 w 30875"/>
                <a:gd name="T1" fmla="*/ 6831 h 21600"/>
                <a:gd name="T2" fmla="*/ 30875 w 30875"/>
                <a:gd name="T3" fmla="*/ 6170 h 21600"/>
                <a:gd name="T4" fmla="*/ 15761 w 30875"/>
                <a:gd name="T5" fmla="*/ 21600 h 21600"/>
              </a:gdLst>
              <a:ahLst/>
              <a:cxnLst>
                <a:cxn ang="0">
                  <a:pos x="T0" y="T1"/>
                </a:cxn>
                <a:cxn ang="0">
                  <a:pos x="T2" y="T3"/>
                </a:cxn>
                <a:cxn ang="0">
                  <a:pos x="T4" y="T5"/>
                </a:cxn>
              </a:cxnLst>
              <a:rect l="0" t="0" r="r" b="b"/>
              <a:pathLst>
                <a:path w="30875" h="21600" fill="none" extrusionOk="0">
                  <a:moveTo>
                    <a:pt x="-1" y="6830"/>
                  </a:moveTo>
                  <a:cubicBezTo>
                    <a:pt x="4083" y="2472"/>
                    <a:pt x="9788" y="-1"/>
                    <a:pt x="15761" y="-1"/>
                  </a:cubicBezTo>
                  <a:cubicBezTo>
                    <a:pt x="21412" y="-1"/>
                    <a:pt x="26838" y="2214"/>
                    <a:pt x="30875" y="6169"/>
                  </a:cubicBezTo>
                </a:path>
                <a:path w="30875" h="21600" stroke="0" extrusionOk="0">
                  <a:moveTo>
                    <a:pt x="-1" y="6830"/>
                  </a:moveTo>
                  <a:cubicBezTo>
                    <a:pt x="4083" y="2472"/>
                    <a:pt x="9788" y="-1"/>
                    <a:pt x="15761" y="-1"/>
                  </a:cubicBezTo>
                  <a:cubicBezTo>
                    <a:pt x="21412" y="-1"/>
                    <a:pt x="26838" y="2214"/>
                    <a:pt x="30875" y="6169"/>
                  </a:cubicBezTo>
                  <a:lnTo>
                    <a:pt x="15761"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6386" name="Rectangle 2"/>
          <p:cNvSpPr>
            <a:spLocks noGrp="1" noChangeArrowheads="1"/>
          </p:cNvSpPr>
          <p:nvPr>
            <p:ph type="title"/>
          </p:nvPr>
        </p:nvSpPr>
        <p:spPr>
          <a:xfrm>
            <a:off x="533400" y="228600"/>
            <a:ext cx="7772400" cy="1143000"/>
          </a:xfrm>
        </p:spPr>
        <p:txBody>
          <a:bodyPr>
            <a:normAutofit fontScale="90000"/>
          </a:bodyPr>
          <a:lstStyle/>
          <a:p>
            <a:r>
              <a:rPr lang="en-US" sz="4000" dirty="0">
                <a:solidFill>
                  <a:schemeClr val="tx1"/>
                </a:solidFill>
                <a:latin typeface="Chalkboard"/>
                <a:cs typeface="Chalkboard"/>
              </a:rPr>
              <a:t>The Effect of the LMC</a:t>
            </a:r>
            <a:r>
              <a:rPr lang="ja-JP" altLang="en-US" sz="4000" dirty="0">
                <a:solidFill>
                  <a:schemeClr val="tx1"/>
                </a:solidFill>
                <a:latin typeface="Chalkboard"/>
                <a:cs typeface="Chalkboard"/>
              </a:rPr>
              <a:t>’</a:t>
            </a:r>
            <a:r>
              <a:rPr lang="en-US" sz="4000" dirty="0">
                <a:solidFill>
                  <a:schemeClr val="tx1"/>
                </a:solidFill>
                <a:latin typeface="Chalkboard"/>
                <a:cs typeface="Chalkboard"/>
              </a:rPr>
              <a:t>s large angular </a:t>
            </a:r>
            <a:r>
              <a:rPr lang="en-US" sz="4000" dirty="0" smtClean="0">
                <a:solidFill>
                  <a:schemeClr val="tx1"/>
                </a:solidFill>
                <a:latin typeface="Chalkboard"/>
                <a:cs typeface="Chalkboard"/>
              </a:rPr>
              <a:t>extent</a:t>
            </a:r>
            <a:endParaRPr lang="en-US" dirty="0">
              <a:solidFill>
                <a:schemeClr val="tx1"/>
              </a:solidFill>
              <a:latin typeface="Chalkboard"/>
              <a:cs typeface="Chalkboard"/>
            </a:endParaRPr>
          </a:p>
        </p:txBody>
      </p:sp>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371600"/>
            <a:ext cx="3390900" cy="52990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62200" y="6375400"/>
            <a:ext cx="2997200" cy="369332"/>
          </a:xfrm>
          <a:prstGeom prst="rect">
            <a:avLst/>
          </a:prstGeom>
          <a:noFill/>
        </p:spPr>
        <p:txBody>
          <a:bodyPr wrap="square" rtlCol="0">
            <a:spAutoFit/>
          </a:bodyPr>
          <a:lstStyle/>
          <a:p>
            <a:r>
              <a:rPr lang="en-US" i="1" dirty="0"/>
              <a:t>v</a:t>
            </a:r>
            <a:r>
              <a:rPr lang="en-US" i="1" dirty="0" smtClean="0"/>
              <a:t>an der </a:t>
            </a:r>
            <a:r>
              <a:rPr lang="en-US" i="1" dirty="0" err="1" smtClean="0"/>
              <a:t>Marel</a:t>
            </a:r>
            <a:r>
              <a:rPr lang="en-US" i="1" dirty="0" smtClean="0"/>
              <a:t> et al. (2002)</a:t>
            </a:r>
            <a:endParaRPr lang="en-US" i="1" dirty="0"/>
          </a:p>
        </p:txBody>
      </p:sp>
    </p:spTree>
    <p:extLst>
      <p:ext uri="{BB962C8B-B14F-4D97-AF65-F5344CB8AC3E}">
        <p14:creationId xmlns:p14="http://schemas.microsoft.com/office/powerpoint/2010/main" val="424932533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800" y="304800"/>
            <a:ext cx="7772400" cy="1143000"/>
          </a:xfrm>
          <a:noFill/>
        </p:spPr>
        <p:txBody>
          <a:bodyPr/>
          <a:lstStyle/>
          <a:p>
            <a:r>
              <a:rPr lang="en-US" dirty="0">
                <a:solidFill>
                  <a:schemeClr val="tx1"/>
                </a:solidFill>
                <a:latin typeface="Chalkboard"/>
                <a:cs typeface="Chalkboard"/>
              </a:rPr>
              <a:t>HI Kinematics</a:t>
            </a:r>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00200"/>
            <a:ext cx="4305300" cy="4205288"/>
          </a:xfrm>
          <a:prstGeom prst="rect">
            <a:avLst/>
          </a:prstGeom>
          <a:noFill/>
          <a:extLst>
            <a:ext uri="{909E8E84-426E-40dd-AFC4-6F175D3DCCD1}">
              <a14:hiddenFill xmlns:a14="http://schemas.microsoft.com/office/drawing/2010/main">
                <a:solidFill>
                  <a:srgbClr val="FFFFFF"/>
                </a:solidFill>
              </a14:hiddenFill>
            </a:ext>
          </a:extLst>
        </p:spPr>
      </p:pic>
      <p:sp>
        <p:nvSpPr>
          <p:cNvPr id="19461" name="Text Box 5"/>
          <p:cNvSpPr txBox="1">
            <a:spLocks noChangeArrowheads="1"/>
          </p:cNvSpPr>
          <p:nvPr/>
        </p:nvSpPr>
        <p:spPr bwMode="auto">
          <a:xfrm>
            <a:off x="228600" y="5257800"/>
            <a:ext cx="10461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dirty="0">
                <a:solidFill>
                  <a:schemeClr val="bg1"/>
                </a:solidFill>
              </a:rPr>
              <a:t>228 km s</a:t>
            </a:r>
            <a:r>
              <a:rPr lang="en-US" sz="1600" baseline="30000" dirty="0">
                <a:solidFill>
                  <a:schemeClr val="bg1"/>
                </a:solidFill>
              </a:rPr>
              <a:t>-1</a:t>
            </a:r>
            <a:endParaRPr lang="en-US" sz="1600" dirty="0">
              <a:solidFill>
                <a:schemeClr val="bg1"/>
              </a:solidFill>
            </a:endParaRPr>
          </a:p>
        </p:txBody>
      </p:sp>
      <p:sp>
        <p:nvSpPr>
          <p:cNvPr id="19462" name="Text Box 6"/>
          <p:cNvSpPr txBox="1">
            <a:spLocks noChangeArrowheads="1"/>
          </p:cNvSpPr>
          <p:nvPr/>
        </p:nvSpPr>
        <p:spPr bwMode="auto">
          <a:xfrm>
            <a:off x="3581400" y="5257800"/>
            <a:ext cx="10461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dirty="0">
                <a:solidFill>
                  <a:srgbClr val="000000"/>
                </a:solidFill>
              </a:rPr>
              <a:t>298 km s</a:t>
            </a:r>
            <a:r>
              <a:rPr lang="en-US" sz="1600" baseline="30000" dirty="0">
                <a:solidFill>
                  <a:srgbClr val="000000"/>
                </a:solidFill>
              </a:rPr>
              <a:t>-1</a:t>
            </a:r>
            <a:endParaRPr lang="en-US" sz="1600" dirty="0">
              <a:solidFill>
                <a:srgbClr val="000000"/>
              </a:solidFill>
            </a:endParaRPr>
          </a:p>
        </p:txBody>
      </p:sp>
      <p:sp>
        <p:nvSpPr>
          <p:cNvPr id="19463" name="Text Box 7"/>
          <p:cNvSpPr txBox="1">
            <a:spLocks noChangeArrowheads="1"/>
          </p:cNvSpPr>
          <p:nvPr/>
        </p:nvSpPr>
        <p:spPr bwMode="auto">
          <a:xfrm>
            <a:off x="4594225" y="5257800"/>
            <a:ext cx="10112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a:solidFill>
                  <a:schemeClr val="tx2"/>
                </a:solidFill>
              </a:rPr>
              <a:t>-35 km s</a:t>
            </a:r>
            <a:r>
              <a:rPr lang="en-US" sz="1600" baseline="30000">
                <a:solidFill>
                  <a:schemeClr val="tx2"/>
                </a:solidFill>
              </a:rPr>
              <a:t>-1</a:t>
            </a:r>
            <a:endParaRPr lang="en-US" sz="1600"/>
          </a:p>
        </p:txBody>
      </p:sp>
      <p:sp>
        <p:nvSpPr>
          <p:cNvPr id="19464" name="Text Box 8"/>
          <p:cNvSpPr txBox="1">
            <a:spLocks noChangeArrowheads="1"/>
          </p:cNvSpPr>
          <p:nvPr/>
        </p:nvSpPr>
        <p:spPr bwMode="auto">
          <a:xfrm>
            <a:off x="8048625" y="5257800"/>
            <a:ext cx="9445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a:solidFill>
                  <a:schemeClr val="tx2"/>
                </a:solidFill>
              </a:rPr>
              <a:t>35 km s</a:t>
            </a:r>
            <a:r>
              <a:rPr lang="en-US" sz="1600" baseline="30000">
                <a:solidFill>
                  <a:schemeClr val="tx2"/>
                </a:solidFill>
              </a:rPr>
              <a:t>-1</a:t>
            </a:r>
            <a:endParaRPr lang="en-US" sz="1600"/>
          </a:p>
        </p:txBody>
      </p:sp>
      <p:sp>
        <p:nvSpPr>
          <p:cNvPr id="19465" name="Text Box 9"/>
          <p:cNvSpPr txBox="1">
            <a:spLocks noChangeArrowheads="1"/>
          </p:cNvSpPr>
          <p:nvPr/>
        </p:nvSpPr>
        <p:spPr bwMode="auto">
          <a:xfrm>
            <a:off x="304800" y="6019800"/>
            <a:ext cx="419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Raw flux-weighted average velocities</a:t>
            </a:r>
          </a:p>
        </p:txBody>
      </p:sp>
      <p:sp>
        <p:nvSpPr>
          <p:cNvPr id="19466" name="Text Box 10"/>
          <p:cNvSpPr txBox="1">
            <a:spLocks noChangeArrowheads="1"/>
          </p:cNvSpPr>
          <p:nvPr/>
        </p:nvSpPr>
        <p:spPr bwMode="auto">
          <a:xfrm>
            <a:off x="4648200" y="6019800"/>
            <a:ext cx="419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Space motion contribution subtracted</a:t>
            </a:r>
          </a:p>
        </p:txBody>
      </p:sp>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600200"/>
            <a:ext cx="4267200" cy="417512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4742392" y="3350038"/>
            <a:ext cx="4079265" cy="3405191"/>
            <a:chOff x="4742392" y="3350038"/>
            <a:chExt cx="4079265" cy="3405191"/>
          </a:xfrm>
        </p:grpSpPr>
        <p:grpSp>
          <p:nvGrpSpPr>
            <p:cNvPr id="7" name="Group 6"/>
            <p:cNvGrpSpPr/>
            <p:nvPr/>
          </p:nvGrpSpPr>
          <p:grpSpPr>
            <a:xfrm>
              <a:off x="4896181" y="3350038"/>
              <a:ext cx="3925476" cy="2669762"/>
              <a:chOff x="4896181" y="3350038"/>
              <a:chExt cx="3925476" cy="2669762"/>
            </a:xfrm>
          </p:grpSpPr>
          <p:sp>
            <p:nvSpPr>
              <p:cNvPr id="2" name="Cloud 1"/>
              <p:cNvSpPr/>
              <p:nvPr/>
            </p:nvSpPr>
            <p:spPr>
              <a:xfrm>
                <a:off x="5370500" y="4528651"/>
                <a:ext cx="1178143" cy="1491149"/>
              </a:xfrm>
              <a:prstGeom prst="cloud">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loud 2"/>
              <p:cNvSpPr/>
              <p:nvPr/>
            </p:nvSpPr>
            <p:spPr>
              <a:xfrm>
                <a:off x="7084162" y="3824868"/>
                <a:ext cx="1514756" cy="917969"/>
              </a:xfrm>
              <a:prstGeom prst="cloud">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loud 3"/>
              <p:cNvSpPr/>
              <p:nvPr/>
            </p:nvSpPr>
            <p:spPr>
              <a:xfrm>
                <a:off x="6548643" y="4742837"/>
                <a:ext cx="1499982" cy="1062651"/>
              </a:xfrm>
              <a:prstGeom prst="cloud">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896181" y="4528651"/>
                <a:ext cx="474319" cy="646331"/>
              </a:xfrm>
              <a:prstGeom prst="rect">
                <a:avLst/>
              </a:prstGeom>
              <a:noFill/>
            </p:spPr>
            <p:txBody>
              <a:bodyPr wrap="square" rtlCol="0">
                <a:spAutoFit/>
              </a:bodyPr>
              <a:lstStyle/>
              <a:p>
                <a:r>
                  <a:rPr lang="en-US" sz="3600" dirty="0" smtClean="0">
                    <a:solidFill>
                      <a:schemeClr val="bg1"/>
                    </a:solidFill>
                    <a:latin typeface="Chalkboard"/>
                    <a:cs typeface="Chalkboard"/>
                  </a:rPr>
                  <a:t>E</a:t>
                </a:r>
                <a:endParaRPr lang="en-US" sz="3600" dirty="0">
                  <a:solidFill>
                    <a:schemeClr val="bg1"/>
                  </a:solidFill>
                  <a:latin typeface="Chalkboard"/>
                  <a:cs typeface="Chalkboard"/>
                </a:endParaRPr>
              </a:p>
            </p:txBody>
          </p:sp>
          <p:sp>
            <p:nvSpPr>
              <p:cNvPr id="15" name="TextBox 14"/>
              <p:cNvSpPr txBox="1"/>
              <p:nvPr/>
            </p:nvSpPr>
            <p:spPr>
              <a:xfrm>
                <a:off x="7894567" y="5247114"/>
                <a:ext cx="474319" cy="646331"/>
              </a:xfrm>
              <a:prstGeom prst="rect">
                <a:avLst/>
              </a:prstGeom>
              <a:noFill/>
            </p:spPr>
            <p:txBody>
              <a:bodyPr wrap="square" rtlCol="0">
                <a:spAutoFit/>
              </a:bodyPr>
              <a:lstStyle/>
              <a:p>
                <a:r>
                  <a:rPr lang="en-US" sz="3600" dirty="0" smtClean="0">
                    <a:solidFill>
                      <a:schemeClr val="bg1"/>
                    </a:solidFill>
                    <a:latin typeface="Chalkboard"/>
                    <a:cs typeface="Chalkboard"/>
                  </a:rPr>
                  <a:t>B</a:t>
                </a:r>
                <a:endParaRPr lang="en-US" sz="3600" dirty="0">
                  <a:solidFill>
                    <a:schemeClr val="bg1"/>
                  </a:solidFill>
                  <a:latin typeface="Chalkboard"/>
                  <a:cs typeface="Chalkboard"/>
                </a:endParaRPr>
              </a:p>
            </p:txBody>
          </p:sp>
          <p:sp>
            <p:nvSpPr>
              <p:cNvPr id="16" name="TextBox 15"/>
              <p:cNvSpPr txBox="1"/>
              <p:nvPr/>
            </p:nvSpPr>
            <p:spPr>
              <a:xfrm>
                <a:off x="8390458" y="3350038"/>
                <a:ext cx="431199" cy="646331"/>
              </a:xfrm>
              <a:prstGeom prst="rect">
                <a:avLst/>
              </a:prstGeom>
              <a:noFill/>
            </p:spPr>
            <p:txBody>
              <a:bodyPr wrap="square" rtlCol="0">
                <a:spAutoFit/>
              </a:bodyPr>
              <a:lstStyle/>
              <a:p>
                <a:r>
                  <a:rPr lang="en-US" sz="3600" dirty="0" smtClean="0">
                    <a:solidFill>
                      <a:schemeClr val="bg1"/>
                    </a:solidFill>
                    <a:latin typeface="Chalkboard"/>
                    <a:cs typeface="Chalkboard"/>
                  </a:rPr>
                  <a:t>S</a:t>
                </a:r>
                <a:endParaRPr lang="en-US" sz="3600" dirty="0">
                  <a:solidFill>
                    <a:schemeClr val="bg1"/>
                  </a:solidFill>
                  <a:latin typeface="Chalkboard"/>
                  <a:cs typeface="Chalkboard"/>
                </a:endParaRPr>
              </a:p>
            </p:txBody>
          </p:sp>
        </p:grpSp>
        <p:sp>
          <p:nvSpPr>
            <p:cNvPr id="18" name="Text Box 7"/>
            <p:cNvSpPr txBox="1">
              <a:spLocks noChangeArrowheads="1"/>
            </p:cNvSpPr>
            <p:nvPr/>
          </p:nvSpPr>
          <p:spPr bwMode="auto">
            <a:xfrm>
              <a:off x="4742392" y="6416675"/>
              <a:ext cx="251662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i="1" dirty="0" err="1" smtClean="0"/>
                <a:t>Staveley</a:t>
              </a:r>
              <a:r>
                <a:rPr lang="en-US" sz="1600" i="1" dirty="0" smtClean="0"/>
                <a:t>-Smith et al. (2003)</a:t>
              </a:r>
              <a:endParaRPr lang="en-US" sz="1600" i="1" dirty="0"/>
            </a:p>
          </p:txBody>
        </p:sp>
      </p:grpSp>
    </p:spTree>
    <p:extLst>
      <p:ext uri="{BB962C8B-B14F-4D97-AF65-F5344CB8AC3E}">
        <p14:creationId xmlns:p14="http://schemas.microsoft.com/office/powerpoint/2010/main" val="13829742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228600"/>
            <a:ext cx="7772400" cy="1143000"/>
          </a:xfrm>
        </p:spPr>
        <p:txBody>
          <a:bodyPr>
            <a:normAutofit fontScale="90000"/>
          </a:bodyPr>
          <a:lstStyle/>
          <a:p>
            <a:r>
              <a:rPr lang="en-US" dirty="0">
                <a:solidFill>
                  <a:schemeClr val="tx1"/>
                </a:solidFill>
                <a:latin typeface="Chalkboard"/>
                <a:cs typeface="Chalkboard"/>
              </a:rPr>
              <a:t>Deciphering the HI Kinematics</a:t>
            </a:r>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813" y="1600200"/>
            <a:ext cx="7316787" cy="365760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813" y="1600200"/>
            <a:ext cx="7316787" cy="3657600"/>
          </a:xfrm>
          <a:prstGeom prst="rect">
            <a:avLst/>
          </a:prstGeom>
          <a:noFill/>
          <a:extLst>
            <a:ext uri="{909E8E84-426E-40dd-AFC4-6F175D3DCCD1}">
              <a14:hiddenFill xmlns:a14="http://schemas.microsoft.com/office/drawing/2010/main">
                <a:solidFill>
                  <a:srgbClr val="FFFFFF"/>
                </a:solidFill>
              </a14:hiddenFill>
            </a:ext>
          </a:extLst>
        </p:spPr>
      </p:pic>
      <p:pic>
        <p:nvPicPr>
          <p:cNvPr id="2048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2813" y="1600200"/>
            <a:ext cx="7316787" cy="3657600"/>
          </a:xfrm>
          <a:prstGeom prst="rect">
            <a:avLst/>
          </a:prstGeom>
          <a:noFill/>
          <a:extLst>
            <a:ext uri="{909E8E84-426E-40dd-AFC4-6F175D3DCCD1}">
              <a14:hiddenFill xmlns:a14="http://schemas.microsoft.com/office/drawing/2010/main">
                <a:solidFill>
                  <a:srgbClr val="FFFFFF"/>
                </a:solidFill>
              </a14:hiddenFill>
            </a:ext>
          </a:extLst>
        </p:spPr>
      </p:pic>
      <p:sp>
        <p:nvSpPr>
          <p:cNvPr id="20486" name="Text Box 6"/>
          <p:cNvSpPr txBox="1">
            <a:spLocks noChangeArrowheads="1"/>
          </p:cNvSpPr>
          <p:nvPr/>
        </p:nvSpPr>
        <p:spPr bwMode="auto">
          <a:xfrm>
            <a:off x="822325" y="5516563"/>
            <a:ext cx="828944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Tx/>
              <a:buChar char="•"/>
            </a:pPr>
            <a:r>
              <a:rPr lang="en-US" dirty="0">
                <a:latin typeface="Chalkboard"/>
                <a:cs typeface="Chalkboard"/>
              </a:rPr>
              <a:t>Assume residual velocity all due to circular motions in the plane of the LMC</a:t>
            </a:r>
          </a:p>
          <a:p>
            <a:pPr>
              <a:buFontTx/>
              <a:buChar char="•"/>
            </a:pPr>
            <a:r>
              <a:rPr lang="en-US" dirty="0">
                <a:latin typeface="Chalkboard"/>
                <a:cs typeface="Chalkboard"/>
              </a:rPr>
              <a:t>Exclude regions where scale factor &gt;5</a:t>
            </a:r>
          </a:p>
          <a:p>
            <a:pPr>
              <a:buFontTx/>
              <a:buChar char="•"/>
            </a:pPr>
            <a:r>
              <a:rPr lang="en-US" i="1" dirty="0">
                <a:latin typeface="Chalkboard"/>
                <a:cs typeface="Chalkboard"/>
              </a:rPr>
              <a:t>V</a:t>
            </a:r>
            <a:r>
              <a:rPr lang="en-US" baseline="-25000" dirty="0">
                <a:latin typeface="Chalkboard"/>
                <a:cs typeface="Chalkboard"/>
              </a:rPr>
              <a:t>0,HI</a:t>
            </a:r>
            <a:r>
              <a:rPr lang="en-US" dirty="0">
                <a:latin typeface="Chalkboard"/>
                <a:cs typeface="Chalkboard"/>
              </a:rPr>
              <a:t>~80 km s</a:t>
            </a:r>
            <a:r>
              <a:rPr lang="en-US" baseline="30000" dirty="0">
                <a:latin typeface="Chalkboard"/>
                <a:cs typeface="Chalkboard"/>
              </a:rPr>
              <a:t>-1</a:t>
            </a:r>
            <a:endParaRPr lang="en-US" dirty="0">
              <a:latin typeface="Chalkboard"/>
              <a:cs typeface="Chalkboard"/>
            </a:endParaRPr>
          </a:p>
        </p:txBody>
      </p:sp>
      <p:sp>
        <p:nvSpPr>
          <p:cNvPr id="7" name="Text Box 6"/>
          <p:cNvSpPr txBox="1">
            <a:spLocks noChangeArrowheads="1"/>
          </p:cNvSpPr>
          <p:nvPr/>
        </p:nvSpPr>
        <p:spPr bwMode="auto">
          <a:xfrm>
            <a:off x="6438671" y="1259646"/>
            <a:ext cx="17487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i="1" dirty="0" smtClean="0"/>
              <a:t>Olsen </a:t>
            </a:r>
            <a:r>
              <a:rPr lang="en-US" sz="1600" i="1" dirty="0"/>
              <a:t>et al. (</a:t>
            </a:r>
            <a:r>
              <a:rPr lang="en-US" sz="1600" i="1" dirty="0" smtClean="0"/>
              <a:t>2007)</a:t>
            </a:r>
            <a:endParaRPr lang="en-US" sz="1600" i="1" dirty="0"/>
          </a:p>
        </p:txBody>
      </p:sp>
    </p:spTree>
    <p:extLst>
      <p:ext uri="{BB962C8B-B14F-4D97-AF65-F5344CB8AC3E}">
        <p14:creationId xmlns:p14="http://schemas.microsoft.com/office/powerpoint/2010/main" val="28855278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484"/>
                                        </p:tgtEl>
                                        <p:attrNameLst>
                                          <p:attrName>style.visibility</p:attrName>
                                        </p:attrNameLst>
                                      </p:cBhvr>
                                      <p:to>
                                        <p:strVal val="visible"/>
                                      </p:to>
                                    </p:set>
                                    <p:animEffect transition="in" filter="fade">
                                      <p:cBhvr>
                                        <p:cTn id="7" dur="500"/>
                                        <p:tgtEl>
                                          <p:spTgt spid="204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0485"/>
                                        </p:tgtEl>
                                        <p:attrNameLst>
                                          <p:attrName>style.visibility</p:attrName>
                                        </p:attrNameLst>
                                      </p:cBhvr>
                                      <p:to>
                                        <p:strVal val="visible"/>
                                      </p:to>
                                    </p:set>
                                    <p:animEffect transition="in" filter="fade">
                                      <p:cBhvr>
                                        <p:cTn id="12" dur="500"/>
                                        <p:tgtEl>
                                          <p:spTgt spid="20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34734</TotalTime>
  <Words>1249</Words>
  <Application>Microsoft Macintosh PowerPoint</Application>
  <PresentationFormat>On-screen Show (4:3)</PresentationFormat>
  <Paragraphs>185</Paragraphs>
  <Slides>30</Slides>
  <Notes>13</Notes>
  <HiddenSlides>2</HiddenSlides>
  <MMClips>2</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Black</vt:lpstr>
      <vt:lpstr>A Stellar Heist in the Magellanic Clouds</vt:lpstr>
      <vt:lpstr>Contributors</vt:lpstr>
      <vt:lpstr>Overview</vt:lpstr>
      <vt:lpstr>The Magellanic Clouds at Multiple Wavelengths</vt:lpstr>
      <vt:lpstr>The Magellanic Clouds at Large Scales</vt:lpstr>
      <vt:lpstr>The Proper Motion of the LMC</vt:lpstr>
      <vt:lpstr>The Effect of the LMC’s large angular extent</vt:lpstr>
      <vt:lpstr>HI Kinematics</vt:lpstr>
      <vt:lpstr>Deciphering the HI Kinematics</vt:lpstr>
      <vt:lpstr>Observations</vt:lpstr>
      <vt:lpstr>Measurements</vt:lpstr>
      <vt:lpstr>Results</vt:lpstr>
      <vt:lpstr>Results</vt:lpstr>
      <vt:lpstr>Results</vt:lpstr>
      <vt:lpstr>Results</vt:lpstr>
      <vt:lpstr>Results</vt:lpstr>
      <vt:lpstr>A closer look at the outliers</vt:lpstr>
      <vt:lpstr>What Does It Mean?</vt:lpstr>
      <vt:lpstr>Metallicities of the outliers</vt:lpstr>
      <vt:lpstr>More dynamical evidence</vt:lpstr>
      <vt:lpstr>What Does It Mean?</vt:lpstr>
      <vt:lpstr>What Does It Mean?</vt:lpstr>
      <vt:lpstr>So what happened?</vt:lpstr>
      <vt:lpstr>A model of the LMC-SMC interaction in a first infall scenario</vt:lpstr>
      <vt:lpstr>A Direct collision?</vt:lpstr>
      <vt:lpstr>More consequences</vt:lpstr>
      <vt:lpstr>What next?  SMASH!</vt:lpstr>
      <vt:lpstr>What next?  SMASH!</vt:lpstr>
      <vt:lpstr>Conclusions</vt:lpstr>
      <vt:lpstr>Thank you CTIO!</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Stellar Thievery in the Magellanic Clouds</dc:title>
  <dc:creator>Knut Olsen</dc:creator>
  <cp:lastModifiedBy>Knut Olsen</cp:lastModifiedBy>
  <cp:revision>50</cp:revision>
  <dcterms:created xsi:type="dcterms:W3CDTF">2012-12-13T20:09:23Z</dcterms:created>
  <dcterms:modified xsi:type="dcterms:W3CDTF">2013-05-23T00:58:40Z</dcterms:modified>
</cp:coreProperties>
</file>